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 id="2147483675" r:id="rId5"/>
  </p:sldMasterIdLst>
  <p:notesMasterIdLst>
    <p:notesMasterId r:id="rId40"/>
  </p:notesMasterIdLst>
  <p:handoutMasterIdLst>
    <p:handoutMasterId r:id="rId41"/>
  </p:handoutMasterIdLst>
  <p:sldIdLst>
    <p:sldId id="258" r:id="rId6"/>
    <p:sldId id="816" r:id="rId7"/>
    <p:sldId id="515" r:id="rId8"/>
    <p:sldId id="286" r:id="rId9"/>
    <p:sldId id="741" r:id="rId10"/>
    <p:sldId id="756" r:id="rId11"/>
    <p:sldId id="754" r:id="rId12"/>
    <p:sldId id="755" r:id="rId13"/>
    <p:sldId id="757" r:id="rId14"/>
    <p:sldId id="749" r:id="rId15"/>
    <p:sldId id="750" r:id="rId16"/>
    <p:sldId id="751" r:id="rId17"/>
    <p:sldId id="745" r:id="rId18"/>
    <p:sldId id="813" r:id="rId19"/>
    <p:sldId id="758" r:id="rId20"/>
    <p:sldId id="737" r:id="rId21"/>
    <p:sldId id="799" r:id="rId22"/>
    <p:sldId id="805" r:id="rId23"/>
    <p:sldId id="808" r:id="rId24"/>
    <p:sldId id="791" r:id="rId25"/>
    <p:sldId id="777" r:id="rId26"/>
    <p:sldId id="773" r:id="rId27"/>
    <p:sldId id="764" r:id="rId28"/>
    <p:sldId id="790" r:id="rId29"/>
    <p:sldId id="774" r:id="rId30"/>
    <p:sldId id="814" r:id="rId31"/>
    <p:sldId id="793" r:id="rId32"/>
    <p:sldId id="794" r:id="rId33"/>
    <p:sldId id="795" r:id="rId34"/>
    <p:sldId id="815" r:id="rId35"/>
    <p:sldId id="274" r:id="rId36"/>
    <p:sldId id="288" r:id="rId37"/>
    <p:sldId id="753"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A4BDB1-7B36-4117-9DBC-87D1D894CAAA}">
          <p14:sldIdLst>
            <p14:sldId id="258"/>
            <p14:sldId id="816"/>
            <p14:sldId id="515"/>
            <p14:sldId id="286"/>
            <p14:sldId id="741"/>
            <p14:sldId id="756"/>
            <p14:sldId id="754"/>
            <p14:sldId id="755"/>
            <p14:sldId id="757"/>
            <p14:sldId id="749"/>
            <p14:sldId id="750"/>
            <p14:sldId id="751"/>
            <p14:sldId id="745"/>
            <p14:sldId id="813"/>
            <p14:sldId id="758"/>
            <p14:sldId id="737"/>
            <p14:sldId id="799"/>
            <p14:sldId id="805"/>
            <p14:sldId id="808"/>
            <p14:sldId id="791"/>
            <p14:sldId id="777"/>
            <p14:sldId id="773"/>
            <p14:sldId id="764"/>
            <p14:sldId id="790"/>
            <p14:sldId id="774"/>
            <p14:sldId id="814"/>
            <p14:sldId id="793"/>
            <p14:sldId id="794"/>
            <p14:sldId id="795"/>
            <p14:sldId id="815"/>
            <p14:sldId id="274"/>
            <p14:sldId id="288"/>
            <p14:sldId id="753"/>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autoAdjust="0"/>
    <p:restoredTop sz="87949" autoAdjust="0"/>
  </p:normalViewPr>
  <p:slideViewPr>
    <p:cSldViewPr snapToGrid="0" showGuides="1">
      <p:cViewPr varScale="1">
        <p:scale>
          <a:sx n="115" d="100"/>
          <a:sy n="115" d="100"/>
        </p:scale>
        <p:origin x="408" y="13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Brent, Gasoline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tint val="100000"/>
                <a:shade val="100000"/>
                <a:satMod val="129999"/>
              </a:schemeClr>
            </a:gs>
            <a:gs pos="100000">
              <a:schemeClr val="accent2">
                <a:tint val="6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tint val="100000"/>
                <a:shade val="100000"/>
                <a:satMod val="129999"/>
              </a:schemeClr>
            </a:gs>
            <a:gs pos="100000">
              <a:schemeClr val="accent2">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Brent, Gasoline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11/25/2019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11/25/2019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595940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31</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34</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4400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91027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Shape 761"/>
          <p:cNvSpPr>
            <a:spLocks noGrp="1" noRot="1" noChangeAspect="1"/>
          </p:cNvSpPr>
          <p:nvPr>
            <p:ph type="sldImg"/>
          </p:nvPr>
        </p:nvSpPr>
        <p:spPr>
          <a:xfrm>
            <a:off x="381000" y="685800"/>
            <a:ext cx="6096000" cy="3429000"/>
          </a:xfrm>
          <a:prstGeom prst="rect">
            <a:avLst/>
          </a:prstGeom>
        </p:spPr>
        <p:txBody>
          <a:bodyPr/>
          <a:lstStyle/>
          <a:p>
            <a:endParaRPr/>
          </a:p>
        </p:txBody>
      </p:sp>
      <p:sp>
        <p:nvSpPr>
          <p:cNvPr id="762" name="Shape 762"/>
          <p:cNvSpPr>
            <a:spLocks noGrp="1"/>
          </p:cNvSpPr>
          <p:nvPr>
            <p:ph type="body" sz="quarter" idx="1"/>
          </p:nvPr>
        </p:nvSpPr>
        <p:spPr>
          <a:prstGeom prst="rect">
            <a:avLst/>
          </a:prstGeom>
        </p:spPr>
        <p:txBody>
          <a:bodyPr/>
          <a:lstStyle/>
          <a:p>
            <a:r>
              <a:t>Swap Analysis and Prep?</a:t>
            </a:r>
          </a:p>
        </p:txBody>
      </p:sp>
    </p:spTree>
    <p:extLst>
      <p:ext uri="{BB962C8B-B14F-4D97-AF65-F5344CB8AC3E}">
        <p14:creationId xmlns:p14="http://schemas.microsoft.com/office/powerpoint/2010/main" val="53943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432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7465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53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7" name="Slide Number"/>
          <p:cNvSpPr txBox="1">
            <a:spLocks noGrp="1"/>
          </p:cNvSpPr>
          <p:nvPr>
            <p:ph type="sldNum" sz="quarter" idx="2"/>
          </p:nvPr>
        </p:nvSpPr>
        <p:spPr>
          <a:xfrm>
            <a:off x="231632" y="6406533"/>
            <a:ext cx="245748" cy="2565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3583577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6_Blank Color">
    <p:bg>
      <p:bgPr>
        <a:gradFill flip="none" rotWithShape="1">
          <a:gsLst>
            <a:gs pos="0">
              <a:schemeClr val="accent5"/>
            </a:gs>
            <a:gs pos="47534">
              <a:srgbClr val="005BB3"/>
            </a:gs>
            <a:gs pos="100000">
              <a:srgbClr val="7F48AE"/>
            </a:gs>
          </a:gsLst>
          <a:lin ang="19083966" scaled="0"/>
        </a:gradFill>
        <a:effectLst/>
      </p:bgPr>
    </p:bg>
    <p:spTree>
      <p:nvGrpSpPr>
        <p:cNvPr id="1" name=""/>
        <p:cNvGrpSpPr/>
        <p:nvPr/>
      </p:nvGrpSpPr>
      <p:grpSpPr>
        <a:xfrm>
          <a:off x="0" y="0"/>
          <a:ext cx="0" cy="0"/>
          <a:chOff x="0" y="0"/>
          <a:chExt cx="0" cy="0"/>
        </a:xfrm>
      </p:grpSpPr>
      <p:sp>
        <p:nvSpPr>
          <p:cNvPr id="49" name="white bar"/>
          <p:cNvSpPr/>
          <p:nvPr/>
        </p:nvSpPr>
        <p:spPr>
          <a:xfrm>
            <a:off x="946405" y="-2"/>
            <a:ext cx="1799697" cy="151848"/>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 name="Slide Number"/>
          <p:cNvSpPr txBox="1">
            <a:spLocks noGrp="1"/>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t>‹#›</a:t>
            </a:fld>
            <a:endParaRPr/>
          </a:p>
        </p:txBody>
      </p:sp>
    </p:spTree>
    <p:extLst>
      <p:ext uri="{BB962C8B-B14F-4D97-AF65-F5344CB8AC3E}">
        <p14:creationId xmlns:p14="http://schemas.microsoft.com/office/powerpoint/2010/main" val="95657199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6_Blank Color copy">
    <p:bg>
      <p:bgPr>
        <a:gradFill flip="none" rotWithShape="1">
          <a:gsLst>
            <a:gs pos="0">
              <a:srgbClr val="005BB3"/>
            </a:gs>
            <a:gs pos="100000">
              <a:srgbClr val="7F48AE"/>
            </a:gs>
          </a:gsLst>
          <a:lin ang="19083966" scaled="0"/>
        </a:gradFill>
        <a:effectLst/>
      </p:bgPr>
    </p:bg>
    <p:spTree>
      <p:nvGrpSpPr>
        <p:cNvPr id="1" name=""/>
        <p:cNvGrpSpPr/>
        <p:nvPr/>
      </p:nvGrpSpPr>
      <p:grpSpPr>
        <a:xfrm>
          <a:off x="0" y="0"/>
          <a:ext cx="0" cy="0"/>
          <a:chOff x="0" y="0"/>
          <a:chExt cx="0" cy="0"/>
        </a:xfrm>
      </p:grpSpPr>
      <p:sp>
        <p:nvSpPr>
          <p:cNvPr id="58" name="white bar"/>
          <p:cNvSpPr/>
          <p:nvPr/>
        </p:nvSpPr>
        <p:spPr>
          <a:xfrm>
            <a:off x="946405" y="-2"/>
            <a:ext cx="1799697" cy="151848"/>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9" name="Image" descr="Image"/>
          <p:cNvPicPr>
            <a:picLocks noChangeAspect="1"/>
          </p:cNvPicPr>
          <p:nvPr/>
        </p:nvPicPr>
        <p:blipFill>
          <a:blip r:embed="rId2"/>
          <a:stretch>
            <a:fillRect/>
          </a:stretch>
        </p:blipFill>
        <p:spPr>
          <a:xfrm>
            <a:off x="971611" y="288311"/>
            <a:ext cx="1799697" cy="352705"/>
          </a:xfrm>
          <a:prstGeom prst="rect">
            <a:avLst/>
          </a:prstGeom>
          <a:ln w="12700">
            <a:miter lim="400000"/>
          </a:ln>
        </p:spPr>
      </p:pic>
      <p:sp>
        <p:nvSpPr>
          <p:cNvPr id="60" name="Slide Number"/>
          <p:cNvSpPr txBox="1">
            <a:spLocks noGrp="1"/>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t>‹#›</a:t>
            </a:fld>
            <a:endParaRPr/>
          </a:p>
        </p:txBody>
      </p:sp>
    </p:spTree>
    <p:extLst>
      <p:ext uri="{BB962C8B-B14F-4D97-AF65-F5344CB8AC3E}">
        <p14:creationId xmlns:p14="http://schemas.microsoft.com/office/powerpoint/2010/main" val="66154887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Slide copy 3">
    <p:bg>
      <p:bgPr>
        <a:solidFill>
          <a:srgbClr val="0B2549"/>
        </a:solidFill>
        <a:effectLst/>
      </p:bgPr>
    </p:bg>
    <p:spTree>
      <p:nvGrpSpPr>
        <p:cNvPr id="1" name=""/>
        <p:cNvGrpSpPr/>
        <p:nvPr/>
      </p:nvGrpSpPr>
      <p:grpSpPr>
        <a:xfrm>
          <a:off x="0" y="0"/>
          <a:ext cx="0" cy="0"/>
          <a:chOff x="0" y="0"/>
          <a:chExt cx="0" cy="0"/>
        </a:xfrm>
      </p:grpSpPr>
      <p:pic>
        <p:nvPicPr>
          <p:cNvPr id="107" name="image4_.jpg" descr="image4_.jpg"/>
          <p:cNvPicPr>
            <a:picLocks noChangeAspect="1"/>
          </p:cNvPicPr>
          <p:nvPr/>
        </p:nvPicPr>
        <p:blipFill>
          <a:blip r:embed="rId2">
            <a:alphaModFix amt="66993"/>
          </a:blip>
          <a:stretch>
            <a:fillRect/>
          </a:stretch>
        </p:blipFill>
        <p:spPr>
          <a:xfrm>
            <a:off x="0" y="0"/>
            <a:ext cx="12192000" cy="6858000"/>
          </a:xfrm>
          <a:prstGeom prst="rect">
            <a:avLst/>
          </a:prstGeom>
          <a:ln w="12700">
            <a:miter lim="400000"/>
          </a:ln>
        </p:spPr>
      </p:pic>
      <p:sp>
        <p:nvSpPr>
          <p:cNvPr id="108" name="Slide Number"/>
          <p:cNvSpPr txBox="1">
            <a:spLocks noGrp="1"/>
          </p:cNvSpPr>
          <p:nvPr>
            <p:ph type="sldNum" sz="quarter" idx="2"/>
          </p:nvPr>
        </p:nvSpPr>
        <p:spPr>
          <a:xfrm>
            <a:off x="8737600" y="6228082"/>
            <a:ext cx="245746" cy="256537"/>
          </a:xfrm>
          <a:prstGeom prst="rect">
            <a:avLst/>
          </a:prstGeom>
        </p:spPr>
        <p:txBody>
          <a:bodyPr lIns="45718" tIns="45718" rIns="45718" bIns="45718"/>
          <a:lstStyle/>
          <a:p>
            <a:fld id="{86CB4B4D-7CA3-9044-876B-883B54F8677D}" type="slidenum">
              <a:t>‹#›</a:t>
            </a:fld>
            <a:endParaRPr/>
          </a:p>
        </p:txBody>
      </p:sp>
    </p:spTree>
    <p:extLst>
      <p:ext uri="{BB962C8B-B14F-4D97-AF65-F5344CB8AC3E}">
        <p14:creationId xmlns:p14="http://schemas.microsoft.com/office/powerpoint/2010/main" val="205077473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47750" y="733862"/>
            <a:ext cx="2314531" cy="499939"/>
          </a:xfrm>
          <a:prstGeom prst="rect">
            <a:avLst/>
          </a:prstGeom>
        </p:spPr>
      </p:pic>
      <p:sp>
        <p:nvSpPr>
          <p:cNvPr id="39" name="Rectangle 38"/>
          <p:cNvSpPr/>
          <p:nvPr userDrawn="1"/>
        </p:nvSpPr>
        <p:spPr>
          <a:xfrm>
            <a:off x="1047750" y="0"/>
            <a:ext cx="2314531" cy="152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3" name="Group 22"/>
          <p:cNvGrpSpPr/>
          <p:nvPr userDrawn="1"/>
        </p:nvGrpSpPr>
        <p:grpSpPr>
          <a:xfrm>
            <a:off x="10564484" y="6449405"/>
            <a:ext cx="740366" cy="179271"/>
            <a:chOff x="-504825" y="3757613"/>
            <a:chExt cx="1009650" cy="244475"/>
          </a:xfrm>
          <a:solidFill>
            <a:schemeClr val="bg1">
              <a:lumMod val="85000"/>
            </a:schemeClr>
          </a:solidFill>
        </p:grpSpPr>
        <p:sp>
          <p:nvSpPr>
            <p:cNvPr id="24"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36883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0"/>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a:p>
        </p:txBody>
      </p:sp>
    </p:spTree>
    <p:extLst>
      <p:ext uri="{BB962C8B-B14F-4D97-AF65-F5344CB8AC3E}">
        <p14:creationId xmlns:p14="http://schemas.microsoft.com/office/powerpoint/2010/main" val="809513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3200720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alphaModFix amt="28000"/>
            <a:grayscl/>
          </a:blip>
          <a:srcRect r="224" b="416"/>
          <a:stretch/>
        </p:blipFill>
        <p:spPr>
          <a:xfrm flipH="1" flipV="1">
            <a:off x="-25400" y="-1"/>
            <a:ext cx="12217400" cy="6858001"/>
          </a:xfrm>
          <a:prstGeom prst="rect">
            <a:avLst/>
          </a:prstGeom>
          <a:noFill/>
        </p:spPr>
      </p:pic>
      <p:sp>
        <p:nvSpPr>
          <p:cNvPr id="5" name="Rectangle 4"/>
          <p:cNvSpPr/>
          <p:nvPr userDrawn="1"/>
        </p:nvSpPr>
        <p:spPr>
          <a:xfrm>
            <a:off x="-25400" y="-1"/>
            <a:ext cx="12217400" cy="6858000"/>
          </a:xfrm>
          <a:prstGeom prst="rect">
            <a:avLst/>
          </a:prstGeom>
          <a:gradFill>
            <a:gsLst>
              <a:gs pos="84000">
                <a:schemeClr val="bg1">
                  <a:alpha val="43000"/>
                </a:schemeClr>
              </a:gs>
              <a:gs pos="42000">
                <a:schemeClr val="bg1">
                  <a:alpha val="98000"/>
                </a:schemeClr>
              </a:gs>
            </a:gsLst>
            <a:lin ang="26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231631" y="6352241"/>
            <a:ext cx="715153" cy="287144"/>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pPr/>
              <a:t>‹#›</a:t>
            </a:fld>
            <a:endParaRPr lang="en-US" dirty="0"/>
          </a:p>
        </p:txBody>
      </p:sp>
      <p:sp>
        <p:nvSpPr>
          <p:cNvPr id="21" name="Rectangle 20"/>
          <p:cNvSpPr/>
          <p:nvPr userDrawn="1"/>
        </p:nvSpPr>
        <p:spPr>
          <a:xfrm>
            <a:off x="1048005" y="1"/>
            <a:ext cx="1799697" cy="15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userDrawn="1"/>
        </p:nvPicPr>
        <p:blipFill>
          <a:blip r:embed="rId3" cstate="print">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954550" y="6430219"/>
            <a:ext cx="968356" cy="209165"/>
          </a:xfrm>
          <a:prstGeom prst="rect">
            <a:avLst/>
          </a:prstGeom>
        </p:spPr>
      </p:pic>
      <p:grpSp>
        <p:nvGrpSpPr>
          <p:cNvPr id="27" name="Group 26"/>
          <p:cNvGrpSpPr/>
          <p:nvPr userDrawn="1"/>
        </p:nvGrpSpPr>
        <p:grpSpPr>
          <a:xfrm>
            <a:off x="10564484" y="6449405"/>
            <a:ext cx="740366" cy="179271"/>
            <a:chOff x="-504825" y="3757613"/>
            <a:chExt cx="1009650" cy="244475"/>
          </a:xfrm>
          <a:solidFill>
            <a:schemeClr val="bg1">
              <a:lumMod val="85000"/>
            </a:schemeClr>
          </a:solidFill>
        </p:grpSpPr>
        <p:sp>
          <p:nvSpPr>
            <p:cNvPr id="28"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4987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56758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648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322934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691422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364116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3316129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924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9.png"/><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11/25/2019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85"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rgbClr val="29ADFE"/>
            </a:gs>
            <a:gs pos="74000">
              <a:srgbClr val="114E91"/>
            </a:gs>
          </a:gsLst>
          <a:lin ang="2640000" scaled="0"/>
        </a:gradFill>
        <a:effectLst/>
      </p:bgPr>
    </p:bg>
    <p:spTree>
      <p:nvGrpSpPr>
        <p:cNvPr id="1" name=""/>
        <p:cNvGrpSpPr/>
        <p:nvPr/>
      </p:nvGrpSpPr>
      <p:grpSpPr>
        <a:xfrm>
          <a:off x="0" y="0"/>
          <a:ext cx="0" cy="0"/>
          <a:chOff x="0" y="0"/>
          <a:chExt cx="0" cy="0"/>
        </a:xfrm>
      </p:grpSpPr>
      <p:grpSp>
        <p:nvGrpSpPr>
          <p:cNvPr id="15" name="Group 5"/>
          <p:cNvGrpSpPr/>
          <p:nvPr/>
        </p:nvGrpSpPr>
        <p:grpSpPr>
          <a:xfrm>
            <a:off x="10564483" y="6449405"/>
            <a:ext cx="740367" cy="179272"/>
            <a:chOff x="0" y="0"/>
            <a:chExt cx="740366" cy="179271"/>
          </a:xfrm>
        </p:grpSpPr>
        <p:sp>
          <p:nvSpPr>
            <p:cNvPr id="2" name="Freeform 5"/>
            <p:cNvSpPr/>
            <p:nvPr/>
          </p:nvSpPr>
          <p:spPr>
            <a:xfrm>
              <a:off x="-1" y="37251"/>
              <a:ext cx="142021" cy="1420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5311" y="0"/>
                  </a:lnTo>
                  <a:lnTo>
                    <a:pt x="5311" y="16289"/>
                  </a:lnTo>
                  <a:lnTo>
                    <a:pt x="21600" y="16289"/>
                  </a:lnTo>
                  <a:lnTo>
                    <a:pt x="21600" y="21600"/>
                  </a:lnTo>
                  <a:lnTo>
                    <a:pt x="0" y="21600"/>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3" name="Freeform 6"/>
            <p:cNvSpPr/>
            <p:nvPr/>
          </p:nvSpPr>
          <p:spPr>
            <a:xfrm>
              <a:off x="34922" y="4656"/>
              <a:ext cx="142021" cy="139693"/>
            </a:xfrm>
            <a:custGeom>
              <a:avLst/>
              <a:gdLst/>
              <a:ahLst/>
              <a:cxnLst>
                <a:cxn ang="0">
                  <a:pos x="wd2" y="hd2"/>
                </a:cxn>
                <a:cxn ang="5400000">
                  <a:pos x="wd2" y="hd2"/>
                </a:cxn>
                <a:cxn ang="10800000">
                  <a:pos x="wd2" y="hd2"/>
                </a:cxn>
                <a:cxn ang="16200000">
                  <a:pos x="wd2" y="hd2"/>
                </a:cxn>
              </a:cxnLst>
              <a:rect l="0" t="0" r="r" b="b"/>
              <a:pathLst>
                <a:path w="21600" h="21600" extrusionOk="0">
                  <a:moveTo>
                    <a:pt x="0" y="5040"/>
                  </a:moveTo>
                  <a:lnTo>
                    <a:pt x="0" y="0"/>
                  </a:lnTo>
                  <a:lnTo>
                    <a:pt x="21600" y="0"/>
                  </a:lnTo>
                  <a:lnTo>
                    <a:pt x="21600" y="21600"/>
                  </a:lnTo>
                  <a:lnTo>
                    <a:pt x="16289" y="21600"/>
                  </a:lnTo>
                  <a:lnTo>
                    <a:pt x="16289" y="5040"/>
                  </a:lnTo>
                  <a:lnTo>
                    <a:pt x="0" y="5040"/>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4" name="Freeform 7"/>
            <p:cNvSpPr/>
            <p:nvPr/>
          </p:nvSpPr>
          <p:spPr>
            <a:xfrm>
              <a:off x="216522" y="4656"/>
              <a:ext cx="81487"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17897" y="0"/>
                  </a:lnTo>
                  <a:lnTo>
                    <a:pt x="11109" y="10800"/>
                  </a:lnTo>
                  <a:lnTo>
                    <a:pt x="4320" y="0"/>
                  </a:lnTo>
                  <a:lnTo>
                    <a:pt x="0" y="0"/>
                  </a:lnTo>
                  <a:lnTo>
                    <a:pt x="0" y="21600"/>
                  </a:lnTo>
                  <a:lnTo>
                    <a:pt x="4320" y="21600"/>
                  </a:lnTo>
                  <a:lnTo>
                    <a:pt x="4320" y="7425"/>
                  </a:lnTo>
                  <a:lnTo>
                    <a:pt x="9874" y="16200"/>
                  </a:lnTo>
                  <a:lnTo>
                    <a:pt x="12343" y="16200"/>
                  </a:lnTo>
                  <a:lnTo>
                    <a:pt x="17897" y="7425"/>
                  </a:lnTo>
                  <a:lnTo>
                    <a:pt x="17897" y="21600"/>
                  </a:lnTo>
                  <a:lnTo>
                    <a:pt x="21600" y="21600"/>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5" name="Freeform 8"/>
            <p:cNvSpPr/>
            <p:nvPr/>
          </p:nvSpPr>
          <p:spPr>
            <a:xfrm>
              <a:off x="337588" y="4656"/>
              <a:ext cx="13970" cy="74503"/>
            </a:xfrm>
            <a:prstGeom prst="rect">
              <a:avLst/>
            </a:pr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6" name="Freeform 9"/>
            <p:cNvSpPr/>
            <p:nvPr/>
          </p:nvSpPr>
          <p:spPr>
            <a:xfrm>
              <a:off x="391136" y="4656"/>
              <a:ext cx="72175"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14850"/>
                  </a:lnTo>
                  <a:lnTo>
                    <a:pt x="17419" y="14850"/>
                  </a:lnTo>
                  <a:lnTo>
                    <a:pt x="17419" y="17550"/>
                  </a:lnTo>
                  <a:lnTo>
                    <a:pt x="4181" y="17550"/>
                  </a:lnTo>
                  <a:lnTo>
                    <a:pt x="4181" y="4050"/>
                  </a:lnTo>
                  <a:lnTo>
                    <a:pt x="17419" y="4050"/>
                  </a:lnTo>
                  <a:lnTo>
                    <a:pt x="17419" y="6075"/>
                  </a:lnTo>
                  <a:lnTo>
                    <a:pt x="21600" y="6750"/>
                  </a:lnTo>
                  <a:lnTo>
                    <a:pt x="21600" y="0"/>
                  </a:lnTo>
                  <a:lnTo>
                    <a:pt x="0" y="0"/>
                  </a:lnTo>
                  <a:lnTo>
                    <a:pt x="0" y="20925"/>
                  </a:lnTo>
                  <a:lnTo>
                    <a:pt x="2090" y="21600"/>
                  </a:lnTo>
                  <a:lnTo>
                    <a:pt x="19510" y="21600"/>
                  </a:lnTo>
                  <a:lnTo>
                    <a:pt x="21600" y="20925"/>
                  </a:lnTo>
                  <a:lnTo>
                    <a:pt x="21600" y="19575"/>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7" name="Freeform 10"/>
            <p:cNvSpPr/>
            <p:nvPr/>
          </p:nvSpPr>
          <p:spPr>
            <a:xfrm>
              <a:off x="502890"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4850" y="12825"/>
                  </a:lnTo>
                  <a:lnTo>
                    <a:pt x="19575" y="12825"/>
                  </a:lnTo>
                  <a:lnTo>
                    <a:pt x="20925" y="12150"/>
                  </a:lnTo>
                  <a:lnTo>
                    <a:pt x="21600" y="10800"/>
                  </a:lnTo>
                  <a:lnTo>
                    <a:pt x="21600" y="2025"/>
                  </a:lnTo>
                  <a:lnTo>
                    <a:pt x="20925" y="0"/>
                  </a:lnTo>
                  <a:lnTo>
                    <a:pt x="0" y="0"/>
                  </a:lnTo>
                  <a:lnTo>
                    <a:pt x="0" y="21600"/>
                  </a:lnTo>
                  <a:lnTo>
                    <a:pt x="4050" y="21600"/>
                  </a:lnTo>
                  <a:lnTo>
                    <a:pt x="4050" y="12825"/>
                  </a:lnTo>
                  <a:lnTo>
                    <a:pt x="9450" y="12825"/>
                  </a:lnTo>
                  <a:lnTo>
                    <a:pt x="16200" y="21600"/>
                  </a:lnTo>
                  <a:lnTo>
                    <a:pt x="21600" y="21600"/>
                  </a:lnTo>
                  <a:close/>
                  <a:moveTo>
                    <a:pt x="4050" y="4050"/>
                  </a:moveTo>
                  <a:lnTo>
                    <a:pt x="16875" y="4050"/>
                  </a:lnTo>
                  <a:lnTo>
                    <a:pt x="16875" y="8775"/>
                  </a:lnTo>
                  <a:lnTo>
                    <a:pt x="4050" y="8775"/>
                  </a:lnTo>
                  <a:lnTo>
                    <a:pt x="4050" y="4050"/>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8" name="Freeform 11"/>
            <p:cNvSpPr/>
            <p:nvPr/>
          </p:nvSpPr>
          <p:spPr>
            <a:xfrm>
              <a:off x="614643" y="4656"/>
              <a:ext cx="74503" cy="74503"/>
            </a:xfrm>
            <a:custGeom>
              <a:avLst/>
              <a:gdLst/>
              <a:ahLst/>
              <a:cxnLst>
                <a:cxn ang="0">
                  <a:pos x="wd2" y="hd2"/>
                </a:cxn>
                <a:cxn ang="5400000">
                  <a:pos x="wd2" y="hd2"/>
                </a:cxn>
                <a:cxn ang="10800000">
                  <a:pos x="wd2" y="hd2"/>
                </a:cxn>
                <a:cxn ang="16200000">
                  <a:pos x="wd2" y="hd2"/>
                </a:cxn>
              </a:cxnLst>
              <a:rect l="0" t="0" r="r" b="b"/>
              <a:pathLst>
                <a:path w="21600" h="21600" extrusionOk="0">
                  <a:moveTo>
                    <a:pt x="21600" y="19575"/>
                  </a:moveTo>
                  <a:lnTo>
                    <a:pt x="21600" y="2025"/>
                  </a:lnTo>
                  <a:lnTo>
                    <a:pt x="20925" y="0"/>
                  </a:lnTo>
                  <a:lnTo>
                    <a:pt x="675" y="0"/>
                  </a:lnTo>
                  <a:lnTo>
                    <a:pt x="0" y="2025"/>
                  </a:lnTo>
                  <a:lnTo>
                    <a:pt x="0" y="19575"/>
                  </a:lnTo>
                  <a:lnTo>
                    <a:pt x="675" y="20925"/>
                  </a:lnTo>
                  <a:lnTo>
                    <a:pt x="2025" y="21600"/>
                  </a:lnTo>
                  <a:lnTo>
                    <a:pt x="19575" y="21600"/>
                  </a:lnTo>
                  <a:lnTo>
                    <a:pt x="20925" y="20925"/>
                  </a:lnTo>
                  <a:lnTo>
                    <a:pt x="21600" y="19575"/>
                  </a:lnTo>
                  <a:close/>
                  <a:moveTo>
                    <a:pt x="4050" y="4050"/>
                  </a:moveTo>
                  <a:lnTo>
                    <a:pt x="17550" y="4050"/>
                  </a:lnTo>
                  <a:lnTo>
                    <a:pt x="17550" y="17550"/>
                  </a:lnTo>
                  <a:lnTo>
                    <a:pt x="4050" y="17550"/>
                  </a:lnTo>
                  <a:lnTo>
                    <a:pt x="4050" y="4050"/>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9" name="Freeform 12"/>
            <p:cNvSpPr/>
            <p:nvPr/>
          </p:nvSpPr>
          <p:spPr>
            <a:xfrm>
              <a:off x="216522"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4582"/>
                  </a:moveTo>
                  <a:lnTo>
                    <a:pt x="21600" y="0"/>
                  </a:lnTo>
                  <a:lnTo>
                    <a:pt x="0" y="0"/>
                  </a:lnTo>
                  <a:lnTo>
                    <a:pt x="0" y="21600"/>
                  </a:lnTo>
                  <a:lnTo>
                    <a:pt x="4725" y="21600"/>
                  </a:lnTo>
                  <a:lnTo>
                    <a:pt x="4725" y="13091"/>
                  </a:lnTo>
                  <a:lnTo>
                    <a:pt x="17550" y="13091"/>
                  </a:lnTo>
                  <a:lnTo>
                    <a:pt x="17550" y="8509"/>
                  </a:lnTo>
                  <a:lnTo>
                    <a:pt x="4725" y="8509"/>
                  </a:lnTo>
                  <a:lnTo>
                    <a:pt x="4725" y="4582"/>
                  </a:lnTo>
                  <a:lnTo>
                    <a:pt x="21600" y="4582"/>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10" name="Freeform 13"/>
            <p:cNvSpPr/>
            <p:nvPr/>
          </p:nvSpPr>
          <p:spPr>
            <a:xfrm>
              <a:off x="311978"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2618"/>
                  </a:lnTo>
                  <a:lnTo>
                    <a:pt x="20925" y="655"/>
                  </a:lnTo>
                  <a:lnTo>
                    <a:pt x="19575" y="0"/>
                  </a:lnTo>
                  <a:lnTo>
                    <a:pt x="2025" y="0"/>
                  </a:lnTo>
                  <a:lnTo>
                    <a:pt x="675" y="655"/>
                  </a:lnTo>
                  <a:lnTo>
                    <a:pt x="0" y="2618"/>
                  </a:lnTo>
                  <a:lnTo>
                    <a:pt x="0" y="19636"/>
                  </a:lnTo>
                  <a:lnTo>
                    <a:pt x="675" y="20945"/>
                  </a:lnTo>
                  <a:lnTo>
                    <a:pt x="2025" y="21600"/>
                  </a:lnTo>
                  <a:lnTo>
                    <a:pt x="19575" y="21600"/>
                  </a:lnTo>
                  <a:lnTo>
                    <a:pt x="20925" y="20945"/>
                  </a:lnTo>
                  <a:lnTo>
                    <a:pt x="21600" y="19636"/>
                  </a:lnTo>
                  <a:close/>
                  <a:moveTo>
                    <a:pt x="4050" y="4582"/>
                  </a:moveTo>
                  <a:lnTo>
                    <a:pt x="17550" y="4582"/>
                  </a:lnTo>
                  <a:lnTo>
                    <a:pt x="17550" y="17018"/>
                  </a:lnTo>
                  <a:lnTo>
                    <a:pt x="4050" y="17018"/>
                  </a:lnTo>
                  <a:lnTo>
                    <a:pt x="4050" y="4582"/>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11" name="Freeform 14"/>
            <p:cNvSpPr/>
            <p:nvPr/>
          </p:nvSpPr>
          <p:spPr>
            <a:xfrm>
              <a:off x="412090"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4400"/>
                  </a:lnTo>
                  <a:lnTo>
                    <a:pt x="17550" y="15055"/>
                  </a:lnTo>
                  <a:lnTo>
                    <a:pt x="17550" y="17018"/>
                  </a:lnTo>
                  <a:lnTo>
                    <a:pt x="4725" y="17018"/>
                  </a:lnTo>
                  <a:lnTo>
                    <a:pt x="4725" y="4582"/>
                  </a:lnTo>
                  <a:lnTo>
                    <a:pt x="17550" y="4582"/>
                  </a:lnTo>
                  <a:lnTo>
                    <a:pt x="17550" y="6545"/>
                  </a:lnTo>
                  <a:lnTo>
                    <a:pt x="21600" y="7200"/>
                  </a:lnTo>
                  <a:lnTo>
                    <a:pt x="21600" y="2618"/>
                  </a:lnTo>
                  <a:lnTo>
                    <a:pt x="20925" y="655"/>
                  </a:lnTo>
                  <a:lnTo>
                    <a:pt x="19575" y="0"/>
                  </a:lnTo>
                  <a:lnTo>
                    <a:pt x="2700" y="0"/>
                  </a:lnTo>
                  <a:lnTo>
                    <a:pt x="675" y="655"/>
                  </a:lnTo>
                  <a:lnTo>
                    <a:pt x="0" y="2618"/>
                  </a:lnTo>
                  <a:lnTo>
                    <a:pt x="0" y="19636"/>
                  </a:lnTo>
                  <a:lnTo>
                    <a:pt x="675" y="20945"/>
                  </a:lnTo>
                  <a:lnTo>
                    <a:pt x="2700" y="21600"/>
                  </a:lnTo>
                  <a:lnTo>
                    <a:pt x="19575" y="21600"/>
                  </a:lnTo>
                  <a:lnTo>
                    <a:pt x="20925" y="20945"/>
                  </a:lnTo>
                  <a:lnTo>
                    <a:pt x="21600" y="19636"/>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12" name="Freeform 15"/>
            <p:cNvSpPr/>
            <p:nvPr/>
          </p:nvSpPr>
          <p:spPr>
            <a:xfrm>
              <a:off x="514531"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0"/>
                  </a:lnTo>
                  <a:lnTo>
                    <a:pt x="16875" y="0"/>
                  </a:lnTo>
                  <a:lnTo>
                    <a:pt x="16875" y="17018"/>
                  </a:lnTo>
                  <a:lnTo>
                    <a:pt x="4050" y="17018"/>
                  </a:lnTo>
                  <a:lnTo>
                    <a:pt x="4050" y="0"/>
                  </a:lnTo>
                  <a:lnTo>
                    <a:pt x="0" y="0"/>
                  </a:lnTo>
                  <a:lnTo>
                    <a:pt x="0" y="19636"/>
                  </a:lnTo>
                  <a:lnTo>
                    <a:pt x="675" y="20945"/>
                  </a:lnTo>
                  <a:lnTo>
                    <a:pt x="2025" y="21600"/>
                  </a:lnTo>
                  <a:lnTo>
                    <a:pt x="18900" y="21600"/>
                  </a:lnTo>
                  <a:lnTo>
                    <a:pt x="20925" y="20945"/>
                  </a:lnTo>
                  <a:lnTo>
                    <a:pt x="21600" y="19636"/>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13" name="Freeform 16"/>
            <p:cNvSpPr/>
            <p:nvPr/>
          </p:nvSpPr>
          <p:spPr>
            <a:xfrm>
              <a:off x="614643" y="102440"/>
              <a:ext cx="74503" cy="76832"/>
            </a:xfrm>
            <a:custGeom>
              <a:avLst/>
              <a:gdLst/>
              <a:ahLst/>
              <a:cxnLst>
                <a:cxn ang="0">
                  <a:pos x="wd2" y="hd2"/>
                </a:cxn>
                <a:cxn ang="5400000">
                  <a:pos x="wd2" y="hd2"/>
                </a:cxn>
                <a:cxn ang="10800000">
                  <a:pos x="wd2" y="hd2"/>
                </a:cxn>
                <a:cxn ang="16200000">
                  <a:pos x="wd2" y="hd2"/>
                </a:cxn>
              </a:cxnLst>
              <a:rect l="0" t="0" r="r" b="b"/>
              <a:pathLst>
                <a:path w="21600" h="21600" extrusionOk="0">
                  <a:moveTo>
                    <a:pt x="21600" y="19636"/>
                  </a:moveTo>
                  <a:lnTo>
                    <a:pt x="21600" y="11127"/>
                  </a:lnTo>
                  <a:lnTo>
                    <a:pt x="20925" y="9164"/>
                  </a:lnTo>
                  <a:lnTo>
                    <a:pt x="19575" y="8509"/>
                  </a:lnTo>
                  <a:lnTo>
                    <a:pt x="4050" y="8509"/>
                  </a:lnTo>
                  <a:lnTo>
                    <a:pt x="4050" y="4582"/>
                  </a:lnTo>
                  <a:lnTo>
                    <a:pt x="17550" y="4582"/>
                  </a:lnTo>
                  <a:lnTo>
                    <a:pt x="17550" y="6545"/>
                  </a:lnTo>
                  <a:lnTo>
                    <a:pt x="21600" y="7200"/>
                  </a:lnTo>
                  <a:lnTo>
                    <a:pt x="21600" y="2618"/>
                  </a:lnTo>
                  <a:lnTo>
                    <a:pt x="20925" y="655"/>
                  </a:lnTo>
                  <a:lnTo>
                    <a:pt x="19575" y="0"/>
                  </a:lnTo>
                  <a:lnTo>
                    <a:pt x="2025" y="0"/>
                  </a:lnTo>
                  <a:lnTo>
                    <a:pt x="675" y="655"/>
                  </a:lnTo>
                  <a:lnTo>
                    <a:pt x="0" y="2618"/>
                  </a:lnTo>
                  <a:lnTo>
                    <a:pt x="0" y="10473"/>
                  </a:lnTo>
                  <a:lnTo>
                    <a:pt x="675" y="12436"/>
                  </a:lnTo>
                  <a:lnTo>
                    <a:pt x="2025" y="13091"/>
                  </a:lnTo>
                  <a:lnTo>
                    <a:pt x="17550" y="13091"/>
                  </a:lnTo>
                  <a:lnTo>
                    <a:pt x="17550" y="17018"/>
                  </a:lnTo>
                  <a:lnTo>
                    <a:pt x="4050" y="17018"/>
                  </a:lnTo>
                  <a:lnTo>
                    <a:pt x="4050" y="15055"/>
                  </a:lnTo>
                  <a:lnTo>
                    <a:pt x="0" y="14400"/>
                  </a:lnTo>
                  <a:lnTo>
                    <a:pt x="0" y="19636"/>
                  </a:lnTo>
                  <a:lnTo>
                    <a:pt x="675" y="20945"/>
                  </a:lnTo>
                  <a:lnTo>
                    <a:pt x="2025" y="21600"/>
                  </a:lnTo>
                  <a:lnTo>
                    <a:pt x="19575" y="21600"/>
                  </a:lnTo>
                  <a:lnTo>
                    <a:pt x="20925" y="20945"/>
                  </a:lnTo>
                  <a:lnTo>
                    <a:pt x="21600" y="19636"/>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sp>
          <p:nvSpPr>
            <p:cNvPr id="14" name="Freeform 17"/>
            <p:cNvSpPr/>
            <p:nvPr/>
          </p:nvSpPr>
          <p:spPr>
            <a:xfrm>
              <a:off x="707771" y="-1"/>
              <a:ext cx="32596" cy="325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6171" y="20057"/>
                  </a:lnTo>
                  <a:lnTo>
                    <a:pt x="3086" y="18514"/>
                  </a:lnTo>
                  <a:lnTo>
                    <a:pt x="0" y="13886"/>
                  </a:lnTo>
                  <a:lnTo>
                    <a:pt x="0" y="6171"/>
                  </a:lnTo>
                  <a:lnTo>
                    <a:pt x="6171" y="0"/>
                  </a:lnTo>
                  <a:lnTo>
                    <a:pt x="13886" y="0"/>
                  </a:lnTo>
                  <a:lnTo>
                    <a:pt x="18514" y="3086"/>
                  </a:lnTo>
                  <a:lnTo>
                    <a:pt x="20057" y="6171"/>
                  </a:lnTo>
                  <a:lnTo>
                    <a:pt x="21600" y="10800"/>
                  </a:lnTo>
                  <a:lnTo>
                    <a:pt x="20057" y="13886"/>
                  </a:lnTo>
                  <a:lnTo>
                    <a:pt x="18514" y="18514"/>
                  </a:lnTo>
                  <a:lnTo>
                    <a:pt x="13886" y="20057"/>
                  </a:lnTo>
                  <a:lnTo>
                    <a:pt x="10800" y="21600"/>
                  </a:lnTo>
                  <a:close/>
                  <a:moveTo>
                    <a:pt x="10800" y="0"/>
                  </a:moveTo>
                  <a:lnTo>
                    <a:pt x="6171" y="1543"/>
                  </a:lnTo>
                  <a:lnTo>
                    <a:pt x="3086" y="3086"/>
                  </a:lnTo>
                  <a:lnTo>
                    <a:pt x="1543" y="6171"/>
                  </a:lnTo>
                  <a:lnTo>
                    <a:pt x="0" y="10800"/>
                  </a:lnTo>
                  <a:lnTo>
                    <a:pt x="3086" y="16971"/>
                  </a:lnTo>
                  <a:lnTo>
                    <a:pt x="6171" y="18514"/>
                  </a:lnTo>
                  <a:lnTo>
                    <a:pt x="10800" y="20057"/>
                  </a:lnTo>
                  <a:lnTo>
                    <a:pt x="16971" y="16971"/>
                  </a:lnTo>
                  <a:lnTo>
                    <a:pt x="20057" y="10800"/>
                  </a:lnTo>
                  <a:lnTo>
                    <a:pt x="18514" y="6171"/>
                  </a:lnTo>
                  <a:lnTo>
                    <a:pt x="16971" y="3086"/>
                  </a:lnTo>
                  <a:lnTo>
                    <a:pt x="10800" y="0"/>
                  </a:lnTo>
                  <a:close/>
                  <a:moveTo>
                    <a:pt x="12343" y="16971"/>
                  </a:moveTo>
                  <a:lnTo>
                    <a:pt x="10800" y="10800"/>
                  </a:lnTo>
                  <a:lnTo>
                    <a:pt x="7714" y="10800"/>
                  </a:lnTo>
                  <a:lnTo>
                    <a:pt x="7714" y="16971"/>
                  </a:lnTo>
                  <a:lnTo>
                    <a:pt x="6171" y="16971"/>
                  </a:lnTo>
                  <a:lnTo>
                    <a:pt x="6171" y="3086"/>
                  </a:lnTo>
                  <a:lnTo>
                    <a:pt x="10800" y="3086"/>
                  </a:lnTo>
                  <a:lnTo>
                    <a:pt x="13886" y="4629"/>
                  </a:lnTo>
                  <a:lnTo>
                    <a:pt x="13886" y="9257"/>
                  </a:lnTo>
                  <a:lnTo>
                    <a:pt x="12343" y="10800"/>
                  </a:lnTo>
                  <a:lnTo>
                    <a:pt x="13886" y="16971"/>
                  </a:lnTo>
                  <a:lnTo>
                    <a:pt x="12343" y="16971"/>
                  </a:lnTo>
                  <a:close/>
                  <a:moveTo>
                    <a:pt x="7714" y="9257"/>
                  </a:moveTo>
                  <a:lnTo>
                    <a:pt x="12343" y="9257"/>
                  </a:lnTo>
                  <a:lnTo>
                    <a:pt x="12343" y="6171"/>
                  </a:lnTo>
                  <a:lnTo>
                    <a:pt x="9257" y="4629"/>
                  </a:lnTo>
                  <a:lnTo>
                    <a:pt x="7714" y="4629"/>
                  </a:lnTo>
                  <a:lnTo>
                    <a:pt x="7714" y="9257"/>
                  </a:lnTo>
                  <a:close/>
                </a:path>
              </a:pathLst>
            </a:custGeom>
            <a:solidFill>
              <a:srgbClr val="D9D9D9"/>
            </a:solidFill>
            <a:ln w="12700" cap="flat">
              <a:noFill/>
              <a:miter lim="400000"/>
            </a:ln>
            <a:effectLst/>
          </p:spPr>
          <p:txBody>
            <a:bodyPr wrap="square" lIns="45718" tIns="45718" rIns="45718" bIns="45718" numCol="1" anchor="t">
              <a:noAutofit/>
            </a:bodyPr>
            <a:lstStyle/>
            <a:p>
              <a:pPr>
                <a:defRPr>
                  <a:solidFill>
                    <a:srgbClr val="212E35"/>
                  </a:solidFill>
                </a:defRPr>
              </a:pPr>
              <a:endParaRPr/>
            </a:p>
          </p:txBody>
        </p:sp>
      </p:grpSp>
      <p:pic>
        <p:nvPicPr>
          <p:cNvPr id="16" name="Picture 19" descr="Picture 19"/>
          <p:cNvPicPr>
            <a:picLocks noChangeAspect="1"/>
          </p:cNvPicPr>
          <p:nvPr/>
        </p:nvPicPr>
        <p:blipFill>
          <a:blip r:embed="rId17"/>
          <a:stretch>
            <a:fillRect/>
          </a:stretch>
        </p:blipFill>
        <p:spPr>
          <a:xfrm>
            <a:off x="954549" y="6430219"/>
            <a:ext cx="968357" cy="209166"/>
          </a:xfrm>
          <a:prstGeom prst="rect">
            <a:avLst/>
          </a:prstGeom>
          <a:ln w="12700">
            <a:miter lim="400000"/>
          </a:ln>
        </p:spPr>
      </p:pic>
      <p:sp>
        <p:nvSpPr>
          <p:cNvPr id="17" name="Rectangle 3"/>
          <p:cNvSpPr/>
          <p:nvPr/>
        </p:nvSpPr>
        <p:spPr>
          <a:xfrm>
            <a:off x="12700" y="0"/>
            <a:ext cx="12192000" cy="6858000"/>
          </a:xfrm>
          <a:prstGeom prst="rect">
            <a:avLst/>
          </a:prstGeom>
          <a:gradFill>
            <a:gsLst>
              <a:gs pos="0">
                <a:srgbClr val="1FA1E0"/>
              </a:gs>
              <a:gs pos="100000">
                <a:srgbClr val="5629D7"/>
              </a:gs>
            </a:gsLst>
          </a:gradFill>
          <a:ln w="12700">
            <a:miter lim="400000"/>
          </a:ln>
        </p:spPr>
        <p:txBody>
          <a:bodyPr lIns="45718" tIns="45718" rIns="45718" bIns="45718" anchor="ctr"/>
          <a:lstStyle/>
          <a:p>
            <a:pPr algn="ctr">
              <a:defRPr>
                <a:solidFill>
                  <a:srgbClr val="FFFFFF"/>
                </a:solidFill>
              </a:defRPr>
            </a:pPr>
            <a:endParaRPr/>
          </a:p>
        </p:txBody>
      </p:sp>
      <p:sp>
        <p:nvSpPr>
          <p:cNvPr id="1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1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8737600" y="6172200"/>
            <a:ext cx="2844800" cy="368301"/>
          </a:xfrm>
          <a:prstGeom prst="rect">
            <a:avLst/>
          </a:prstGeom>
          <a:ln w="12700">
            <a:miter lim="400000"/>
          </a:ln>
        </p:spPr>
        <p:txBody>
          <a:bodyPr wrap="none" lIns="45718" tIns="45718" rIns="45718" bIns="45718" anchor="ctr">
            <a:spAutoFit/>
          </a:bodyPr>
          <a:lstStyle>
            <a:lvl1pPr>
              <a:defRPr sz="1100">
                <a:solidFill>
                  <a:srgbClr val="BFBFBF"/>
                </a:solidFill>
              </a:defRPr>
            </a:lvl1pPr>
          </a:lstStyle>
          <a:p>
            <a:fld id="{86CB4B4D-7CA3-9044-876B-883B54F8677D}" type="slidenum">
              <a:t>‹#›</a:t>
            </a:fld>
            <a:endParaRPr/>
          </a:p>
        </p:txBody>
      </p:sp>
    </p:spTree>
    <p:extLst>
      <p:ext uri="{BB962C8B-B14F-4D97-AF65-F5344CB8AC3E}">
        <p14:creationId xmlns:p14="http://schemas.microsoft.com/office/powerpoint/2010/main" val="391016345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6" r:id="rId10"/>
    <p:sldLayoutId id="2147483687" r:id="rId11"/>
    <p:sldLayoutId id="2147483688" r:id="rId12"/>
    <p:sldLayoutId id="2147483689" r:id="rId13"/>
    <p:sldLayoutId id="2147483690" r:id="rId14"/>
    <p:sldLayoutId id="2147483691" r:id="rId15"/>
  </p:sldLayoutIdLst>
  <p:transition spd="med"/>
  <p:txStyles>
    <p:titleStyle>
      <a:lvl1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1pPr>
      <a:lvl2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2pPr>
      <a:lvl3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3pPr>
      <a:lvl4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4pPr>
      <a:lvl5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5pPr>
      <a:lvl6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6pPr>
      <a:lvl7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7pPr>
      <a:lvl8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8pPr>
      <a:lvl9pPr marL="0" marR="0" indent="0" algn="l" defTabSz="914377" rtl="0" latinLnBrk="0">
        <a:lnSpc>
          <a:spcPct val="9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Calibri"/>
        </a:defRPr>
      </a:lvl9pPr>
    </p:titleStyle>
    <p:bodyStyle>
      <a:lvl1pPr marL="287338" marR="0" indent="-287338" algn="l" defTabSz="914377" rtl="0" latinLnBrk="0">
        <a:lnSpc>
          <a:spcPct val="90000"/>
        </a:lnSpc>
        <a:spcBef>
          <a:spcPts val="1200"/>
        </a:spcBef>
        <a:spcAft>
          <a:spcPts val="0"/>
        </a:spcAft>
        <a:buClrTx/>
        <a:buSzPct val="80000"/>
        <a:buFontTx/>
        <a:buChar char="▪"/>
        <a:tabLst/>
        <a:defRPr sz="2800" b="0" i="0" u="none" strike="noStrike" cap="none" spc="0" baseline="0">
          <a:solidFill>
            <a:srgbClr val="000000"/>
          </a:solidFill>
          <a:uFillTx/>
          <a:latin typeface="+mn-lt"/>
          <a:ea typeface="+mn-ea"/>
          <a:cs typeface="+mn-cs"/>
          <a:sym typeface="Calibri"/>
        </a:defRPr>
      </a:lvl1pPr>
      <a:lvl2pPr marL="666113" marR="0" indent="-320037" algn="l" defTabSz="914377" rtl="0" latinLnBrk="0">
        <a:lnSpc>
          <a:spcPct val="90000"/>
        </a:lnSpc>
        <a:spcBef>
          <a:spcPts val="1200"/>
        </a:spcBef>
        <a:spcAft>
          <a:spcPts val="0"/>
        </a:spcAft>
        <a:buClrTx/>
        <a:buSzPct val="80000"/>
        <a:buFontTx/>
        <a:buChar char="▪"/>
        <a:tabLst/>
        <a:defRPr sz="2800" b="0" i="0" u="none" strike="noStrike" cap="none" spc="0" baseline="0">
          <a:solidFill>
            <a:srgbClr val="000000"/>
          </a:solidFill>
          <a:uFillTx/>
          <a:latin typeface="+mn-lt"/>
          <a:ea typeface="+mn-ea"/>
          <a:cs typeface="+mn-cs"/>
          <a:sym typeface="Calibri"/>
        </a:defRPr>
      </a:lvl2pPr>
      <a:lvl3pPr marL="838904" marR="0" indent="-264229" algn="l" defTabSz="914377" rtl="0" latinLnBrk="0">
        <a:lnSpc>
          <a:spcPct val="90000"/>
        </a:lnSpc>
        <a:spcBef>
          <a:spcPts val="1200"/>
        </a:spcBef>
        <a:spcAft>
          <a:spcPts val="0"/>
        </a:spcAft>
        <a:buClrTx/>
        <a:buSzPct val="80000"/>
        <a:buFontTx/>
        <a:buChar char="▪"/>
        <a:tabLst/>
        <a:defRPr sz="2800" b="0" i="0" u="none" strike="noStrike" cap="none" spc="0" baseline="0">
          <a:solidFill>
            <a:srgbClr val="000000"/>
          </a:solidFill>
          <a:uFillTx/>
          <a:latin typeface="+mn-lt"/>
          <a:ea typeface="+mn-ea"/>
          <a:cs typeface="+mn-cs"/>
          <a:sym typeface="Calibri"/>
        </a:defRPr>
      </a:lvl3pPr>
      <a:lvl4pPr marL="1055687" marR="0" indent="-311150" algn="l" defTabSz="914377" rtl="0" latinLnBrk="0">
        <a:lnSpc>
          <a:spcPct val="90000"/>
        </a:lnSpc>
        <a:spcBef>
          <a:spcPts val="1200"/>
        </a:spcBef>
        <a:spcAft>
          <a:spcPts val="0"/>
        </a:spcAft>
        <a:buClrTx/>
        <a:buSzPct val="80000"/>
        <a:buFontTx/>
        <a:buChar char="▪"/>
        <a:tabLst/>
        <a:defRPr sz="2800" b="0" i="0" u="none" strike="noStrike" cap="none" spc="0" baseline="0">
          <a:solidFill>
            <a:srgbClr val="000000"/>
          </a:solidFill>
          <a:uFillTx/>
          <a:latin typeface="+mn-lt"/>
          <a:ea typeface="+mn-ea"/>
          <a:cs typeface="+mn-cs"/>
          <a:sym typeface="Calibri"/>
        </a:defRPr>
      </a:lvl4pPr>
      <a:lvl5pPr marL="1238250" marR="0" indent="-317500" algn="l" defTabSz="914377" rtl="0" latinLnBrk="0">
        <a:lnSpc>
          <a:spcPct val="90000"/>
        </a:lnSpc>
        <a:spcBef>
          <a:spcPts val="1200"/>
        </a:spcBef>
        <a:spcAft>
          <a:spcPts val="0"/>
        </a:spcAft>
        <a:buClrTx/>
        <a:buSzPct val="80000"/>
        <a:buFontTx/>
        <a:buChar char="▪"/>
        <a:tabLst/>
        <a:defRPr sz="2800" b="0" i="0" u="none" strike="noStrike" cap="none" spc="0" baseline="0">
          <a:solidFill>
            <a:srgbClr val="000000"/>
          </a:solidFill>
          <a:uFillTx/>
          <a:latin typeface="+mn-lt"/>
          <a:ea typeface="+mn-ea"/>
          <a:cs typeface="+mn-cs"/>
          <a:sym typeface="Calibri"/>
        </a:defRPr>
      </a:lvl5pPr>
      <a:lvl6pPr marL="2641531" marR="0" indent="-355588" algn="l" defTabSz="914377" rtl="0" latinLnBrk="0">
        <a:lnSpc>
          <a:spcPct val="90000"/>
        </a:lnSpc>
        <a:spcBef>
          <a:spcPts val="12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Calibri"/>
        </a:defRPr>
      </a:lvl6pPr>
      <a:lvl7pPr marL="3098720" marR="0" indent="-355588" algn="l" defTabSz="914377" rtl="0" latinLnBrk="0">
        <a:lnSpc>
          <a:spcPct val="90000"/>
        </a:lnSpc>
        <a:spcBef>
          <a:spcPts val="12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Calibri"/>
        </a:defRPr>
      </a:lvl7pPr>
      <a:lvl8pPr marL="3555910" marR="0" indent="-355588" algn="l" defTabSz="914377" rtl="0" latinLnBrk="0">
        <a:lnSpc>
          <a:spcPct val="90000"/>
        </a:lnSpc>
        <a:spcBef>
          <a:spcPts val="12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Calibri"/>
        </a:defRPr>
      </a:lvl8pPr>
      <a:lvl9pPr marL="4013098" marR="0" indent="-355589" algn="l" defTabSz="914377" rtl="0" latinLnBrk="0">
        <a:lnSpc>
          <a:spcPct val="90000"/>
        </a:lnSpc>
        <a:spcBef>
          <a:spcPts val="1200"/>
        </a:spcBef>
        <a:spcAft>
          <a:spcPts val="0"/>
        </a:spcAft>
        <a:buClrTx/>
        <a:buSzPct val="100000"/>
        <a:buFontTx/>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1pPr>
      <a:lvl2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2pPr>
      <a:lvl3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3pPr>
      <a:lvl4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4pPr>
      <a:lvl5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5pPr>
      <a:lvl6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6pPr>
      <a:lvl7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7pPr>
      <a:lvl8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8pPr>
      <a:lvl9pPr marL="0" marR="0" indent="0" algn="l" defTabSz="914377"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33.emf"/><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3.png"/><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5.png"/><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7.png"/><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10</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11</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12</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00624D-4770-4BEF-9C2C-A6634B361A0A}"/>
              </a:ext>
            </a:extLst>
          </p:cNvPr>
          <p:cNvSpPr>
            <a:spLocks noGrp="1"/>
          </p:cNvSpPr>
          <p:nvPr>
            <p:ph type="sldNum" sz="quarter" idx="2"/>
          </p:nvPr>
        </p:nvSpPr>
        <p:spPr>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14</a:t>
            </a:fld>
            <a:endParaRPr lang="en-US" noProof="0" dirty="0"/>
          </a:p>
        </p:txBody>
      </p:sp>
      <p:sp>
        <p:nvSpPr>
          <p:cNvPr id="2" name="Title 1">
            <a:extLst>
              <a:ext uri="{FF2B5EF4-FFF2-40B4-BE49-F238E27FC236}">
                <a16:creationId xmlns:a16="http://schemas.microsoft.com/office/drawing/2014/main" id="{CB82A08C-B47E-4F5D-8347-448DAAEBBA5E}"/>
              </a:ext>
            </a:extLst>
          </p:cNvPr>
          <p:cNvSpPr>
            <a:spLocks noGrp="1"/>
          </p:cNvSpPr>
          <p:nvPr>
            <p:ph type="title" idx="4294967295"/>
          </p:nvPr>
        </p:nvSpPr>
        <p:spPr>
          <a:xfrm>
            <a:off x="3923607" y="1039004"/>
            <a:ext cx="4160838" cy="1325562"/>
          </a:xfrm>
        </p:spPr>
        <p:txBody>
          <a:bodyPr/>
          <a:lstStyle/>
          <a:p>
            <a:r>
              <a:rPr lang="en-US" dirty="0">
                <a:solidFill>
                  <a:schemeClr val="bg1"/>
                </a:solidFill>
              </a:rPr>
              <a:t>C# Application DEMO</a:t>
            </a:r>
          </a:p>
        </p:txBody>
      </p:sp>
      <p:pic>
        <p:nvPicPr>
          <p:cNvPr id="4" name="Picture 3">
            <a:extLst>
              <a:ext uri="{FF2B5EF4-FFF2-40B4-BE49-F238E27FC236}">
                <a16:creationId xmlns:a16="http://schemas.microsoft.com/office/drawing/2014/main" id="{37B7955E-08FD-4C9E-82EC-11953032222E}"/>
              </a:ext>
            </a:extLst>
          </p:cNvPr>
          <p:cNvPicPr>
            <a:picLocks noChangeAspect="1"/>
          </p:cNvPicPr>
          <p:nvPr/>
        </p:nvPicPr>
        <p:blipFill>
          <a:blip r:embed="rId2"/>
          <a:stretch>
            <a:fillRect/>
          </a:stretch>
        </p:blipFill>
        <p:spPr>
          <a:xfrm>
            <a:off x="369845" y="2530245"/>
            <a:ext cx="5523808" cy="3193181"/>
          </a:xfrm>
          <a:prstGeom prst="rect">
            <a:avLst/>
          </a:prstGeom>
        </p:spPr>
      </p:pic>
      <p:pic>
        <p:nvPicPr>
          <p:cNvPr id="9" name="Picture 8">
            <a:extLst>
              <a:ext uri="{FF2B5EF4-FFF2-40B4-BE49-F238E27FC236}">
                <a16:creationId xmlns:a16="http://schemas.microsoft.com/office/drawing/2014/main" id="{01A53714-3EE5-4FCE-875E-F9048F324926}"/>
              </a:ext>
            </a:extLst>
          </p:cNvPr>
          <p:cNvPicPr>
            <a:picLocks noChangeAspect="1"/>
          </p:cNvPicPr>
          <p:nvPr/>
        </p:nvPicPr>
        <p:blipFill>
          <a:blip r:embed="rId3"/>
          <a:stretch>
            <a:fillRect/>
          </a:stretch>
        </p:blipFill>
        <p:spPr>
          <a:xfrm>
            <a:off x="6091238" y="2530245"/>
            <a:ext cx="5857143" cy="3193181"/>
          </a:xfrm>
          <a:prstGeom prst="rect">
            <a:avLst/>
          </a:prstGeom>
        </p:spPr>
      </p:pic>
    </p:spTree>
    <p:extLst>
      <p:ext uri="{BB962C8B-B14F-4D97-AF65-F5344CB8AC3E}">
        <p14:creationId xmlns:p14="http://schemas.microsoft.com/office/powerpoint/2010/main" val="7099629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548294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Modelling and Solution Overview</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692951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Visual of the Data set</a:t>
            </a:r>
          </a:p>
        </p:txBody>
      </p:sp>
      <p:sp>
        <p:nvSpPr>
          <p:cNvPr id="3" name="Slide Number Placeholder 2"/>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17</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a:solidFill>
            <a:schemeClr val="bg1"/>
          </a:solidFill>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p>
        </p:txBody>
      </p:sp>
    </p:spTree>
    <p:extLst>
      <p:ext uri="{BB962C8B-B14F-4D97-AF65-F5344CB8AC3E}">
        <p14:creationId xmlns:p14="http://schemas.microsoft.com/office/powerpoint/2010/main" val="3329056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Summary</a:t>
            </a:r>
          </a:p>
        </p:txBody>
      </p:sp>
      <p:sp>
        <p:nvSpPr>
          <p:cNvPr id="3" name="Slide Number Placeholder 2"/>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18</a:t>
            </a:fld>
            <a:endParaRPr lang="en-US" noProof="0" dirty="0"/>
          </a:p>
        </p:txBody>
      </p:sp>
      <p:sp>
        <p:nvSpPr>
          <p:cNvPr id="4" name="TextBox 3"/>
          <p:cNvSpPr txBox="1"/>
          <p:nvPr/>
        </p:nvSpPr>
        <p:spPr>
          <a:xfrm>
            <a:off x="594360" y="1531620"/>
            <a:ext cx="10683240" cy="2031325"/>
          </a:xfrm>
          <a:prstGeom prst="rect">
            <a:avLst/>
          </a:prstGeom>
          <a:noFill/>
        </p:spPr>
        <p:txBody>
          <a:bodyPr wrap="square" rtlCol="0">
            <a:spAutoFit/>
          </a:bodyPr>
          <a:lstStyle/>
          <a:p>
            <a:r>
              <a:rPr lang="en-US" sz="1400" dirty="0"/>
              <a:t>We analyzed several linear models; Linear Regression, Polynomial, Ridge and Lasso. </a:t>
            </a:r>
          </a:p>
          <a:p>
            <a:r>
              <a:rPr lang="en-US" sz="1400" dirty="0"/>
              <a:t>All these models had a </a:t>
            </a:r>
            <a:r>
              <a:rPr lang="en-US" sz="1400" dirty="0" err="1"/>
              <a:t>RSquared</a:t>
            </a:r>
            <a:r>
              <a:rPr lang="en-US" sz="1400" dirty="0"/>
              <a:t> &gt;98% and MSE ~0.00. </a:t>
            </a:r>
          </a:p>
          <a:p>
            <a:endParaRPr lang="en-US" sz="1400" dirty="0"/>
          </a:p>
          <a:p>
            <a:r>
              <a:rPr lang="en-US" sz="1400" dirty="0"/>
              <a:t>We have discussed Linear regression and Polynomial introduces a more controlled fit depending on the degree put into the model.  Ridge and Lasso regression 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  Ridge regression can’t zero coefficients. You either select all the coefficients or none of them whereas LASSO does both parameter shrinkage and variable selection automatically because it zero out the coefficients 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a:t>Actual versus predicted prices where quite similar.</a:t>
            </a:r>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a:t>Error residual looked good…</a:t>
            </a:r>
          </a:p>
        </p:txBody>
      </p:sp>
    </p:spTree>
    <p:extLst>
      <p:ext uri="{BB962C8B-B14F-4D97-AF65-F5344CB8AC3E}">
        <p14:creationId xmlns:p14="http://schemas.microsoft.com/office/powerpoint/2010/main" val="2470165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Discussion</a:t>
            </a:r>
          </a:p>
        </p:txBody>
      </p:sp>
      <p:sp>
        <p:nvSpPr>
          <p:cNvPr id="3" name="Slide Number Placeholder 2"/>
          <p:cNvSpPr>
            <a:spLocks noGrp="1"/>
          </p:cNvSpPr>
          <p:nvPr>
            <p:ph type="sldNum" sz="quarter" idx="12"/>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19</a:t>
            </a:fld>
            <a:endParaRPr lang="en-US" noProof="0" dirty="0"/>
          </a:p>
        </p:txBody>
      </p:sp>
      <p:pic>
        <p:nvPicPr>
          <p:cNvPr id="7" name="Picture 6">
            <a:extLst>
              <a:ext uri="{FF2B5EF4-FFF2-40B4-BE49-F238E27FC236}">
                <a16:creationId xmlns:a16="http://schemas.microsoft.com/office/drawing/2014/main" id="{B24A26E2-AACE-47FD-85F0-106724F55B40}"/>
              </a:ext>
            </a:extLst>
          </p:cNvPr>
          <p:cNvPicPr>
            <a:picLocks noChangeAspect="1"/>
          </p:cNvPicPr>
          <p:nvPr/>
        </p:nvPicPr>
        <p:blipFill>
          <a:blip r:embed="rId2"/>
          <a:stretch>
            <a:fillRect/>
          </a:stretch>
        </p:blipFill>
        <p:spPr>
          <a:xfrm>
            <a:off x="6328719" y="2165650"/>
            <a:ext cx="5105400" cy="3152775"/>
          </a:xfrm>
          <a:prstGeom prst="rect">
            <a:avLst/>
          </a:prstGeom>
        </p:spPr>
      </p:pic>
      <p:pic>
        <p:nvPicPr>
          <p:cNvPr id="10" name="Picture 9">
            <a:extLst>
              <a:ext uri="{FF2B5EF4-FFF2-40B4-BE49-F238E27FC236}">
                <a16:creationId xmlns:a16="http://schemas.microsoft.com/office/drawing/2014/main" id="{14A3FEC6-47C5-4066-86A3-5D6999ACF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884" y="2086494"/>
            <a:ext cx="5335883" cy="2997577"/>
          </a:xfrm>
          <a:prstGeom prst="rect">
            <a:avLst/>
          </a:prstGeom>
        </p:spPr>
      </p:pic>
    </p:spTree>
    <p:extLst>
      <p:ext uri="{BB962C8B-B14F-4D97-AF65-F5344CB8AC3E}">
        <p14:creationId xmlns:p14="http://schemas.microsoft.com/office/powerpoint/2010/main" val="186815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510533" y="1213933"/>
            <a:ext cx="4510353" cy="3632387"/>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b="1" u="sng" dirty="0">
                <a:solidFill>
                  <a:prstClr val="white"/>
                </a:solidFill>
                <a:latin typeface="Calibri Light" panose="020F0302020204030204" pitchFamily="34" charset="0"/>
                <a:cs typeface="Calibri" panose="020F0502020204030204" pitchFamily="34" charset="0"/>
              </a:rPr>
              <a:t>AGENDA</a:t>
            </a:r>
            <a:endParaRPr lang="en-GB" sz="2800" dirty="0">
              <a:solidFill>
                <a:prstClr val="white"/>
              </a:solidFill>
              <a:latin typeface="Calibri Light" panose="020F0302020204030204" pitchFamily="34" charset="0"/>
              <a:cs typeface="Calibri" panose="020F0502020204030204" pitchFamily="34" charset="0"/>
            </a:endParaRP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Introduction and Strategy</a:t>
            </a: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The Tools and Platform</a:t>
            </a: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The Data </a:t>
            </a: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The Models</a:t>
            </a: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The Strategy &amp; Results</a:t>
            </a:r>
          </a:p>
          <a:p>
            <a:pPr marL="457200" indent="-457200">
              <a:lnSpc>
                <a:spcPct val="90000"/>
              </a:lnSpc>
              <a:buFont typeface="+mj-lt"/>
              <a:buAutoNum type="arabicPeriod"/>
            </a:pPr>
            <a:r>
              <a:rPr lang="en-GB" sz="2800" dirty="0">
                <a:solidFill>
                  <a:prstClr val="white"/>
                </a:solidFill>
                <a:latin typeface="Calibri Light" panose="020F0302020204030204" pitchFamily="34" charset="0"/>
                <a:cs typeface="Calibri" panose="020F0502020204030204" pitchFamily="34" charset="0"/>
              </a:rPr>
              <a:t>Conclusion</a:t>
            </a:r>
          </a:p>
          <a:p>
            <a:pPr marL="457200" indent="-457200">
              <a:lnSpc>
                <a:spcPct val="90000"/>
              </a:lnSpc>
              <a:buFont typeface="+mj-lt"/>
              <a:buAutoNum type="arabicPeriod"/>
            </a:pPr>
            <a:endParaRPr lang="en-GB" sz="2800" dirty="0">
              <a:solidFill>
                <a:prstClr val="white"/>
              </a:solidFill>
              <a:latin typeface="Calibri Light" panose="020F0302020204030204" pitchFamily="34" charset="0"/>
              <a:cs typeface="Calibri" panose="020F0502020204030204" pitchFamily="34" charset="0"/>
            </a:endParaRPr>
          </a:p>
          <a:p>
            <a:pPr marL="457200" indent="-457200">
              <a:lnSpc>
                <a:spcPct val="90000"/>
              </a:lnSpc>
              <a:buFont typeface="+mj-lt"/>
              <a:buAutoNum type="arabicPeriod"/>
            </a:pPr>
            <a:endParaRPr lang="en-GB" sz="2400"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994744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Strategy 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bg1"/>
                </a:solidFill>
              </a:rPr>
              <a:t>Trading Strategy overview</a:t>
            </a:r>
            <a:endParaRPr lang="en-US" sz="3200" b="0" dirty="0">
              <a:solidFill>
                <a:schemeClr val="bg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bg1"/>
                </a:solidFill>
              </a:rPr>
              <a:t>Using our </a:t>
            </a:r>
            <a:r>
              <a:rPr lang="en-US" sz="2000" b="1" dirty="0">
                <a:solidFill>
                  <a:schemeClr val="bg1"/>
                </a:solidFill>
              </a:rPr>
              <a:t>model predicted </a:t>
            </a:r>
            <a:r>
              <a:rPr lang="en-US" sz="2000" dirty="0">
                <a:solidFill>
                  <a:schemeClr val="bg1"/>
                </a:solidFill>
              </a:rPr>
              <a:t>data, our trading strategy is simple: we look for peaks and troughs in the returns, areas that are relatively large outliers. </a:t>
            </a:r>
          </a:p>
          <a:p>
            <a:pPr marL="0" indent="0">
              <a:buNone/>
            </a:pPr>
            <a:r>
              <a:rPr lang="en-US" sz="2000" dirty="0">
                <a:solidFill>
                  <a:schemeClr val="bg1"/>
                </a:solidFill>
              </a:rPr>
              <a:t>The idea is that because we have created a stationary time-series using multiple asset returns, when one returns take a sharp up/down-turn, we enter the position (the direction is the </a:t>
            </a:r>
            <a:r>
              <a:rPr lang="en-US" sz="2000" b="1" dirty="0">
                <a:solidFill>
                  <a:schemeClr val="bg1"/>
                </a:solidFill>
              </a:rPr>
              <a:t>opposite</a:t>
            </a:r>
            <a:r>
              <a:rPr lang="en-US" sz="2000" dirty="0">
                <a:solidFill>
                  <a:schemeClr val="bg1"/>
                </a:solidFill>
              </a:rPr>
              <a:t> from the sign of the predicted return: positive, we </a:t>
            </a:r>
            <a:r>
              <a:rPr lang="en-US" sz="2000" b="1" dirty="0">
                <a:solidFill>
                  <a:schemeClr val="bg1"/>
                </a:solidFill>
              </a:rPr>
              <a:t>sell</a:t>
            </a:r>
            <a:r>
              <a:rPr lang="en-US" sz="2000" dirty="0">
                <a:solidFill>
                  <a:schemeClr val="bg1"/>
                </a:solidFill>
              </a:rPr>
              <a:t>, negative we </a:t>
            </a:r>
            <a:r>
              <a:rPr lang="en-US" sz="2000" b="1" dirty="0">
                <a:solidFill>
                  <a:schemeClr val="bg1"/>
                </a:solidFill>
              </a:rPr>
              <a:t>buy</a:t>
            </a:r>
            <a:r>
              <a:rPr lang="en-US" sz="2000" dirty="0">
                <a:solidFill>
                  <a:schemeClr val="bg1"/>
                </a:solidFill>
              </a:rPr>
              <a:t>). </a:t>
            </a:r>
          </a:p>
          <a:p>
            <a:pPr marL="0" indent="0">
              <a:buNone/>
            </a:pPr>
            <a:r>
              <a:rPr lang="en-US" sz="2000" dirty="0">
                <a:solidFill>
                  <a:schemeClr val="bg1"/>
                </a:solidFill>
              </a:rPr>
              <a:t>Since there is a statistically significant </a:t>
            </a:r>
            <a:r>
              <a:rPr lang="en-US" sz="2000" b="1" dirty="0">
                <a:solidFill>
                  <a:schemeClr val="bg1"/>
                </a:solidFill>
              </a:rPr>
              <a:t>autocorrelation at a given lag interval</a:t>
            </a:r>
            <a:r>
              <a:rPr lang="en-US" sz="2000" dirty="0">
                <a:solidFill>
                  <a:schemeClr val="bg1"/>
                </a:solidFill>
              </a:rPr>
              <a:t>, we will take the inverse side and close out our position in</a:t>
            </a:r>
            <a:r>
              <a:rPr lang="en-US" sz="2000" b="1" dirty="0">
                <a:solidFill>
                  <a:schemeClr val="bg1"/>
                </a:solidFill>
              </a:rPr>
              <a:t> </a:t>
            </a:r>
            <a:r>
              <a:rPr lang="en-US" sz="2000" i="1" dirty="0">
                <a:solidFill>
                  <a:schemeClr val="bg1"/>
                </a:solidFill>
              </a:rPr>
              <a:t>x</a:t>
            </a:r>
            <a:r>
              <a:rPr lang="en-US" sz="2000" dirty="0">
                <a:solidFill>
                  <a:schemeClr val="bg1"/>
                </a:solidFill>
              </a:rPr>
              <a:t> trading days from entry (</a:t>
            </a:r>
            <a:r>
              <a:rPr lang="en-US" sz="2000" i="1" dirty="0">
                <a:solidFill>
                  <a:schemeClr val="bg1"/>
                </a:solidFill>
              </a:rPr>
              <a:t>determined by strategy</a:t>
            </a:r>
            <a:r>
              <a:rPr lang="en-US" sz="2000" dirty="0">
                <a:solidFill>
                  <a:schemeClr val="bg1"/>
                </a:solidFill>
              </a:rPr>
              <a:t>).</a:t>
            </a:r>
          </a:p>
          <a:p>
            <a:endParaRPr lang="en-US" sz="2000" dirty="0">
              <a:solidFill>
                <a:schemeClr val="bg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21</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solidFill>
                  <a:schemeClr val="bg1"/>
                </a:solidFill>
                <a:latin typeface="Merriweather"/>
              </a:rPr>
              <a:t>We enter in the position on 1/1 with a sell-short on WTI Crude at $52.98, and then issued a cover short to close out our position at $46.56, yielding a net profit of $6.44 per barrel.</a:t>
            </a:r>
            <a:r>
              <a:rPr lang="en-US" sz="1600" dirty="0">
                <a:solidFill>
                  <a:schemeClr val="bg1"/>
                </a:solidFill>
              </a:rPr>
              <a:t> </a:t>
            </a:r>
            <a:r>
              <a:rPr lang="en-US" sz="1600" dirty="0">
                <a:solidFill>
                  <a:schemeClr val="bg1"/>
                </a:solidFill>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325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solidFill>
                  <a:schemeClr val="bg1"/>
                </a:solidFill>
              </a:rPr>
              <a:t>With a low trading threshold from the models predicted values, and a short-period, explosive volatility time series, the resulting strategy is one with a 1 day holding period per transaction. The annualized return on the strategy is </a:t>
            </a:r>
            <a:r>
              <a:rPr lang="en-US" b="1" dirty="0">
                <a:solidFill>
                  <a:schemeClr val="bg1"/>
                </a:solidFill>
              </a:rPr>
              <a:t>29.27</a:t>
            </a:r>
            <a:r>
              <a:rPr lang="en-US" dirty="0">
                <a:solidFill>
                  <a:schemeClr val="bg1"/>
                </a:solidFill>
              </a:rPr>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24</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25</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a:bodyPr>
          <a:lstStyle/>
          <a:p>
            <a:pPr marL="0" indent="0">
              <a:buNone/>
            </a:pPr>
            <a:r>
              <a:rPr lang="en-US" sz="1900" dirty="0">
                <a:solidFill>
                  <a:schemeClr val="bg1"/>
                </a:solidFill>
              </a:rPr>
              <a:t>Year to date in 2019, our testing data range, we issue exactly 16 positions (32 transactions), leaving us with a net zero position at the end of the holding period, for an annualized return of </a:t>
            </a:r>
            <a:r>
              <a:rPr lang="en-US" sz="1900" b="1" dirty="0">
                <a:solidFill>
                  <a:schemeClr val="bg1"/>
                </a:solidFill>
              </a:rPr>
              <a:t>35.81%</a:t>
            </a:r>
            <a:r>
              <a:rPr lang="en-US" sz="1900" dirty="0">
                <a:solidFill>
                  <a:schemeClr val="bg1"/>
                </a:solidFill>
              </a:rPr>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26</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85435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solidFill>
                  <a:schemeClr val="bg1"/>
                </a:solidFill>
              </a:rPr>
              <a:t>With a low trading threshold from the models predicted values, and a short-period, explosive volatility time series, the resulting strategy is one with a 3-day holding period per transaction. The annualized return on the strategy is </a:t>
            </a:r>
            <a:r>
              <a:rPr lang="en-US" b="1" dirty="0">
                <a:solidFill>
                  <a:schemeClr val="bg1"/>
                </a:solidFill>
              </a:rPr>
              <a:t>58.45</a:t>
            </a:r>
            <a:r>
              <a:rPr lang="en-US" dirty="0">
                <a:solidFill>
                  <a:schemeClr val="bg1"/>
                </a:solidFill>
              </a:rPr>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28</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extLst>
                    <a:ext uri="{A12FA001-AC4F-418D-AE19-62706E023703}">
                      <ahyp:hlinkClr xmlns:ahyp="http://schemas.microsoft.com/office/drawing/2018/hyperlinkcolor" val="tx"/>
                    </a:ext>
                  </a:extLst>
                </a:hlinkClick>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Strategy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Conclusion</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954725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solidFill>
                  <a:schemeClr val="bg1"/>
                </a:solidFill>
              </a:rPr>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solidFill>
                  <a:schemeClr val="bg1"/>
                </a:solidFill>
              </a:rPr>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solidFill>
                  <a:schemeClr val="bg1"/>
                </a:solidFill>
              </a:rPr>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solidFill>
                  <a:schemeClr val="bg1"/>
                </a:solidFill>
              </a:rPr>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solidFill>
                  <a:schemeClr val="bg1"/>
                </a:solidFill>
              </a:rPr>
              <a:t>Flew for Southwest Airlines as captain of a Boeing 737 before turning to finance.  His attention to detail, situational awareness and self-confidence rounds out the team dynamics</a:t>
            </a:r>
            <a:r>
              <a:rPr lang="en-US" dirty="0">
                <a:solidFill>
                  <a:schemeClr val="bg1"/>
                </a:solidFill>
              </a:rPr>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solidFill>
                  <a:schemeClr val="bg1"/>
                </a:solidFill>
              </a:rPr>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solidFill>
                  <a:schemeClr val="bg1"/>
                </a:solidFill>
              </a:rPr>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solidFill>
                  <a:schemeClr val="bg1"/>
                </a:solidFill>
              </a:rPr>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solidFill>
                  <a:schemeClr val="bg1"/>
                </a:solidFill>
              </a:rPr>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a:xfrm>
            <a:off x="11453218" y="6480173"/>
            <a:ext cx="115416" cy="138499"/>
          </a:xfrm>
        </p:spPr>
        <p:txBody>
          <a:bodyPr/>
          <a:lstStyle/>
          <a:p>
            <a:fld id="{9EC71654-96A5-4280-94F3-931C61A9F92C}" type="slidenum">
              <a:rPr lang="en-US" smtClean="0"/>
              <a:pPr/>
              <a:t>31</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Overview</a:t>
            </a:r>
          </a:p>
        </p:txBody>
      </p:sp>
      <p:sp>
        <p:nvSpPr>
          <p:cNvPr id="4" name="Oval 3">
            <a:extLs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This is an icon of a trophy."/>
          <p:cNvGrpSpPr/>
          <p:nvPr/>
        </p:nvGrpSpPr>
        <p:grpSpPr>
          <a:xfrm>
            <a:off x="10299341" y="3028467"/>
            <a:ext cx="656095" cy="761376"/>
            <a:chOff x="-1892703" y="1944681"/>
            <a:chExt cx="3284538" cy="3811588"/>
          </a:xfrm>
        </p:grpSpPr>
        <p:sp>
          <p:nvSpPr>
            <p:cNvPr id="8" name="Freeform 5"/>
            <p:cNvSpPr>
              <a:spLocks noEditPoints="1"/>
            </p:cNvSpPr>
            <p:nvPr/>
          </p:nvSpPr>
          <p:spPr bwMode="auto">
            <a:xfrm>
              <a:off x="-1892703" y="1944681"/>
              <a:ext cx="3284538" cy="3811588"/>
            </a:xfrm>
            <a:custGeom>
              <a:avLst/>
              <a:gdLst>
                <a:gd name="T0" fmla="*/ 1611 w 1764"/>
                <a:gd name="T1" fmla="*/ 145 h 2048"/>
                <a:gd name="T2" fmla="*/ 1468 w 1764"/>
                <a:gd name="T3" fmla="*/ 100 h 2048"/>
                <a:gd name="T4" fmla="*/ 397 w 1764"/>
                <a:gd name="T5" fmla="*/ 0 h 2048"/>
                <a:gd name="T6" fmla="*/ 296 w 1764"/>
                <a:gd name="T7" fmla="*/ 145 h 2048"/>
                <a:gd name="T8" fmla="*/ 40 w 1764"/>
                <a:gd name="T9" fmla="*/ 197 h 2048"/>
                <a:gd name="T10" fmla="*/ 397 w 1764"/>
                <a:gd name="T11" fmla="*/ 863 h 2048"/>
                <a:gd name="T12" fmla="*/ 735 w 1764"/>
                <a:gd name="T13" fmla="*/ 1251 h 2048"/>
                <a:gd name="T14" fmla="*/ 567 w 1764"/>
                <a:gd name="T15" fmla="*/ 1483 h 2048"/>
                <a:gd name="T16" fmla="*/ 531 w 1764"/>
                <a:gd name="T17" fmla="*/ 1746 h 2048"/>
                <a:gd name="T18" fmla="*/ 301 w 1764"/>
                <a:gd name="T19" fmla="*/ 1888 h 2048"/>
                <a:gd name="T20" fmla="*/ 348 w 1764"/>
                <a:gd name="T21" fmla="*/ 2048 h 2048"/>
                <a:gd name="T22" fmla="*/ 1468 w 1764"/>
                <a:gd name="T23" fmla="*/ 2001 h 2048"/>
                <a:gd name="T24" fmla="*/ 1325 w 1764"/>
                <a:gd name="T25" fmla="*/ 1746 h 2048"/>
                <a:gd name="T26" fmla="*/ 1237 w 1764"/>
                <a:gd name="T27" fmla="*/ 1529 h 2048"/>
                <a:gd name="T28" fmla="*/ 1200 w 1764"/>
                <a:gd name="T29" fmla="*/ 1482 h 2048"/>
                <a:gd name="T30" fmla="*/ 1303 w 1764"/>
                <a:gd name="T31" fmla="*/ 992 h 2048"/>
                <a:gd name="T32" fmla="*/ 1757 w 1764"/>
                <a:gd name="T33" fmla="*/ 316 h 2048"/>
                <a:gd name="T34" fmla="*/ 101 w 1764"/>
                <a:gd name="T35" fmla="*/ 301 h 2048"/>
                <a:gd name="T36" fmla="*/ 153 w 1764"/>
                <a:gd name="T37" fmla="*/ 240 h 2048"/>
                <a:gd name="T38" fmla="*/ 296 w 1764"/>
                <a:gd name="T39" fmla="*/ 327 h 2048"/>
                <a:gd name="T40" fmla="*/ 101 w 1764"/>
                <a:gd name="T41" fmla="*/ 301 h 2048"/>
                <a:gd name="T42" fmla="*/ 1373 w 1764"/>
                <a:gd name="T43" fmla="*/ 1888 h 2048"/>
                <a:gd name="T44" fmla="*/ 396 w 1764"/>
                <a:gd name="T45" fmla="*/ 1953 h 2048"/>
                <a:gd name="T46" fmla="*/ 443 w 1764"/>
                <a:gd name="T47" fmla="*/ 1841 h 2048"/>
                <a:gd name="T48" fmla="*/ 1143 w 1764"/>
                <a:gd name="T49" fmla="*/ 1576 h 2048"/>
                <a:gd name="T50" fmla="*/ 626 w 1764"/>
                <a:gd name="T51" fmla="*/ 1746 h 2048"/>
                <a:gd name="T52" fmla="*/ 1143 w 1764"/>
                <a:gd name="T53" fmla="*/ 1576 h 2048"/>
                <a:gd name="T54" fmla="*/ 782 w 1764"/>
                <a:gd name="T55" fmla="*/ 1439 h 2048"/>
                <a:gd name="T56" fmla="*/ 882 w 1764"/>
                <a:gd name="T57" fmla="*/ 1280 h 2048"/>
                <a:gd name="T58" fmla="*/ 1019 w 1764"/>
                <a:gd name="T59" fmla="*/ 1481 h 2048"/>
                <a:gd name="T60" fmla="*/ 1373 w 1764"/>
                <a:gd name="T61" fmla="*/ 327 h 2048"/>
                <a:gd name="T62" fmla="*/ 882 w 1764"/>
                <a:gd name="T63" fmla="*/ 1186 h 2048"/>
                <a:gd name="T64" fmla="*/ 391 w 1764"/>
                <a:gd name="T65" fmla="*/ 327 h 2048"/>
                <a:gd name="T66" fmla="*/ 397 w 1764"/>
                <a:gd name="T67" fmla="*/ 95 h 2048"/>
                <a:gd name="T68" fmla="*/ 1373 w 1764"/>
                <a:gd name="T69" fmla="*/ 100 h 2048"/>
                <a:gd name="T70" fmla="*/ 1663 w 1764"/>
                <a:gd name="T71" fmla="*/ 301 h 2048"/>
                <a:gd name="T72" fmla="*/ 1468 w 1764"/>
                <a:gd name="T73" fmla="*/ 327 h 2048"/>
                <a:gd name="T74" fmla="*/ 1611 w 1764"/>
                <a:gd name="T75" fmla="*/ 240 h 2048"/>
                <a:gd name="T76" fmla="*/ 1663 w 1764"/>
                <a:gd name="T77" fmla="*/ 3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4" h="2048">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noEditPoints="1"/>
            </p:cNvSpPr>
            <p:nvPr/>
          </p:nvSpPr>
          <p:spPr bwMode="auto">
            <a:xfrm>
              <a:off x="-795744" y="2462202"/>
              <a:ext cx="1090612" cy="1039809"/>
            </a:xfrm>
            <a:custGeom>
              <a:avLst/>
              <a:gdLst>
                <a:gd name="T0" fmla="*/ 581 w 586"/>
                <a:gd name="T1" fmla="*/ 209 h 559"/>
                <a:gd name="T2" fmla="*/ 543 w 586"/>
                <a:gd name="T3" fmla="*/ 176 h 559"/>
                <a:gd name="T4" fmla="*/ 399 w 586"/>
                <a:gd name="T5" fmla="*/ 156 h 559"/>
                <a:gd name="T6" fmla="*/ 336 w 586"/>
                <a:gd name="T7" fmla="*/ 26 h 559"/>
                <a:gd name="T8" fmla="*/ 293 w 586"/>
                <a:gd name="T9" fmla="*/ 0 h 559"/>
                <a:gd name="T10" fmla="*/ 250 w 586"/>
                <a:gd name="T11" fmla="*/ 26 h 559"/>
                <a:gd name="T12" fmla="*/ 187 w 586"/>
                <a:gd name="T13" fmla="*/ 156 h 559"/>
                <a:gd name="T14" fmla="*/ 44 w 586"/>
                <a:gd name="T15" fmla="*/ 176 h 559"/>
                <a:gd name="T16" fmla="*/ 5 w 586"/>
                <a:gd name="T17" fmla="*/ 209 h 559"/>
                <a:gd name="T18" fmla="*/ 17 w 586"/>
                <a:gd name="T19" fmla="*/ 257 h 559"/>
                <a:gd name="T20" fmla="*/ 121 w 586"/>
                <a:gd name="T21" fmla="*/ 358 h 559"/>
                <a:gd name="T22" fmla="*/ 96 w 586"/>
                <a:gd name="T23" fmla="*/ 501 h 559"/>
                <a:gd name="T24" fmla="*/ 115 w 586"/>
                <a:gd name="T25" fmla="*/ 547 h 559"/>
                <a:gd name="T26" fmla="*/ 165 w 586"/>
                <a:gd name="T27" fmla="*/ 551 h 559"/>
                <a:gd name="T28" fmla="*/ 293 w 586"/>
                <a:gd name="T29" fmla="*/ 483 h 559"/>
                <a:gd name="T30" fmla="*/ 421 w 586"/>
                <a:gd name="T31" fmla="*/ 551 h 559"/>
                <a:gd name="T32" fmla="*/ 443 w 586"/>
                <a:gd name="T33" fmla="*/ 556 h 559"/>
                <a:gd name="T34" fmla="*/ 471 w 586"/>
                <a:gd name="T35" fmla="*/ 547 h 559"/>
                <a:gd name="T36" fmla="*/ 490 w 586"/>
                <a:gd name="T37" fmla="*/ 501 h 559"/>
                <a:gd name="T38" fmla="*/ 465 w 586"/>
                <a:gd name="T39" fmla="*/ 358 h 559"/>
                <a:gd name="T40" fmla="*/ 569 w 586"/>
                <a:gd name="T41" fmla="*/ 257 h 559"/>
                <a:gd name="T42" fmla="*/ 581 w 586"/>
                <a:gd name="T43" fmla="*/ 209 h 559"/>
                <a:gd name="T44" fmla="*/ 381 w 586"/>
                <a:gd name="T45" fmla="*/ 308 h 559"/>
                <a:gd name="T46" fmla="*/ 368 w 586"/>
                <a:gd name="T47" fmla="*/ 350 h 559"/>
                <a:gd name="T48" fmla="*/ 380 w 586"/>
                <a:gd name="T49" fmla="*/ 422 h 559"/>
                <a:gd name="T50" fmla="*/ 315 w 586"/>
                <a:gd name="T51" fmla="*/ 388 h 559"/>
                <a:gd name="T52" fmla="*/ 293 w 586"/>
                <a:gd name="T53" fmla="*/ 382 h 559"/>
                <a:gd name="T54" fmla="*/ 271 w 586"/>
                <a:gd name="T55" fmla="*/ 388 h 559"/>
                <a:gd name="T56" fmla="*/ 206 w 586"/>
                <a:gd name="T57" fmla="*/ 422 h 559"/>
                <a:gd name="T58" fmla="*/ 218 w 586"/>
                <a:gd name="T59" fmla="*/ 350 h 559"/>
                <a:gd name="T60" fmla="*/ 205 w 586"/>
                <a:gd name="T61" fmla="*/ 308 h 559"/>
                <a:gd name="T62" fmla="*/ 152 w 586"/>
                <a:gd name="T63" fmla="*/ 256 h 559"/>
                <a:gd name="T64" fmla="*/ 225 w 586"/>
                <a:gd name="T65" fmla="*/ 246 h 559"/>
                <a:gd name="T66" fmla="*/ 261 w 586"/>
                <a:gd name="T67" fmla="*/ 220 h 559"/>
                <a:gd name="T68" fmla="*/ 293 w 586"/>
                <a:gd name="T69" fmla="*/ 154 h 559"/>
                <a:gd name="T70" fmla="*/ 325 w 586"/>
                <a:gd name="T71" fmla="*/ 220 h 559"/>
                <a:gd name="T72" fmla="*/ 361 w 586"/>
                <a:gd name="T73" fmla="*/ 246 h 559"/>
                <a:gd name="T74" fmla="*/ 434 w 586"/>
                <a:gd name="T75" fmla="*/ 256 h 559"/>
                <a:gd name="T76" fmla="*/ 381 w 586"/>
                <a:gd name="T77" fmla="*/ 308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6" h="559">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10" name="Straight Connector 9">
            <a:extLst>
              <a:ext uri="{C183D7F6-B498-43B3-948B-1728B52AA6E4}">
                <adec:decorative xmlns:adec="http://schemas.microsoft.com/office/drawing/2017/decorative" val="1"/>
              </a:ext>
            </a:extLst>
          </p:cNvPr>
          <p:cNvCxnSpPr/>
          <p:nvPr/>
        </p:nvCxnSpPr>
        <p:spPr>
          <a:xfrm>
            <a:off x="693793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89568" y="4721818"/>
            <a:ext cx="2417781"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Built several models: Linear Regression(Polynomial, Ridge and Lasso)</a:t>
            </a:r>
          </a:p>
          <a:p>
            <a:pPr marL="285750" indent="-285750">
              <a:buFont typeface="Arial" panose="020B0604020202020204" pitchFamily="34" charset="0"/>
              <a:buChar char="•"/>
            </a:pPr>
            <a:r>
              <a:rPr lang="en-US" sz="1400" dirty="0"/>
              <a:t>Gaussian Mixed Mixture</a:t>
            </a:r>
          </a:p>
          <a:p>
            <a:pPr marL="285750" indent="-285750">
              <a:buFont typeface="Arial" panose="020B0604020202020204" pitchFamily="34" charset="0"/>
              <a:buChar char="•"/>
            </a:pPr>
            <a:r>
              <a:rPr lang="en-US" sz="1400" dirty="0"/>
              <a:t>ARIMA</a:t>
            </a:r>
          </a:p>
          <a:p>
            <a:pPr marL="285750" indent="-285750">
              <a:buFont typeface="Arial" panose="020B0604020202020204" pitchFamily="34" charset="0"/>
              <a:buChar char="•"/>
            </a:pPr>
            <a:r>
              <a:rPr lang="en-US" sz="1400" dirty="0"/>
              <a:t>GARCH</a:t>
            </a:r>
          </a:p>
          <a:p>
            <a:pPr marL="285750" indent="-285750">
              <a:buFont typeface="Arial" panose="020B0604020202020204" pitchFamily="34" charset="0"/>
              <a:buChar char="•"/>
            </a:pPr>
            <a:r>
              <a:rPr lang="en-US" sz="1400" dirty="0"/>
              <a:t>Random Forest</a:t>
            </a:r>
          </a:p>
          <a:p>
            <a:pPr marL="285750" indent="-285750">
              <a:buFont typeface="Arial" panose="020B0604020202020204" pitchFamily="34" charset="0"/>
              <a:buChar char="•"/>
            </a:pPr>
            <a:r>
              <a:rPr lang="en-US" sz="1400" dirty="0"/>
              <a:t>XGBOOST</a:t>
            </a:r>
          </a:p>
          <a:p>
            <a:pPr marL="285750" indent="-285750">
              <a:buFont typeface="Arial" panose="020B0604020202020204" pitchFamily="34" charset="0"/>
              <a:buChar char="•"/>
            </a:pPr>
            <a:r>
              <a:rPr lang="en-US" sz="1400" dirty="0"/>
              <a:t>Deep Learning(RNN-Tensor)</a:t>
            </a:r>
          </a:p>
        </p:txBody>
      </p:sp>
      <p:sp>
        <p:nvSpPr>
          <p:cNvPr id="12" name="TextBox 11"/>
          <p:cNvSpPr txBox="1"/>
          <p:nvPr/>
        </p:nvSpPr>
        <p:spPr>
          <a:xfrm>
            <a:off x="6705501" y="4412356"/>
            <a:ext cx="464872" cy="215444"/>
          </a:xfrm>
          <a:prstGeom prst="rect">
            <a:avLst/>
          </a:prstGeom>
          <a:noFill/>
        </p:spPr>
        <p:txBody>
          <a:bodyPr wrap="none" lIns="0" tIns="0" rIns="0" bIns="0" rtlCol="0">
            <a:spAutoFit/>
          </a:bodyPr>
          <a:lstStyle/>
          <a:p>
            <a:pPr algn="ctr"/>
            <a:r>
              <a:rPr lang="en-US" sz="1400" b="1" dirty="0">
                <a:solidFill>
                  <a:srgbClr val="43CDD9"/>
                </a:solidFill>
              </a:rPr>
              <a:t>Model</a:t>
            </a:r>
          </a:p>
        </p:txBody>
      </p:sp>
      <p:sp>
        <p:nvSpPr>
          <p:cNvPr id="13" name="Oval 12">
            <a:extLst>
              <a:ext uri="{C183D7F6-B498-43B3-948B-1728B52AA6E4}">
                <adec:decorative xmlns:adec="http://schemas.microsoft.com/office/drawing/2017/decorative" val="1"/>
              </a:ext>
            </a:extLst>
          </p:cNvPr>
          <p:cNvSpPr/>
          <p:nvPr/>
        </p:nvSpPr>
        <p:spPr>
          <a:xfrm>
            <a:off x="662273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012755" y="2480148"/>
            <a:ext cx="1897039" cy="646331"/>
          </a:xfrm>
          <a:prstGeom prst="rect">
            <a:avLst/>
          </a:prstGeom>
          <a:noFill/>
        </p:spPr>
        <p:txBody>
          <a:bodyPr wrap="square" lIns="0" tIns="0" rIns="0" bIns="0" rtlCol="0">
            <a:spAutoFit/>
          </a:bodyPr>
          <a:lstStyle/>
          <a:p>
            <a:pPr algn="ctr"/>
            <a:r>
              <a:rPr lang="en-US" sz="1400" b="1" dirty="0">
                <a:solidFill>
                  <a:srgbClr val="FF0000"/>
                </a:solidFill>
              </a:rPr>
              <a:t>Top Model: </a:t>
            </a:r>
            <a:r>
              <a:rPr lang="en-US" sz="1400" dirty="0">
                <a:solidFill>
                  <a:srgbClr val="FF0000"/>
                </a:solidFill>
              </a:rPr>
              <a:t>Mean Reversion Strategies using GARCH</a:t>
            </a:r>
            <a:endParaRPr lang="en-US" sz="1400" b="1" dirty="0">
              <a:solidFill>
                <a:srgbClr val="FF0000"/>
              </a:solidFill>
            </a:endParaRPr>
          </a:p>
        </p:txBody>
      </p:sp>
      <p:grpSp>
        <p:nvGrpSpPr>
          <p:cNvPr id="15" name="Group 14" descr="This is an icon of a calendar. "/>
          <p:cNvGrpSpPr/>
          <p:nvPr/>
        </p:nvGrpSpPr>
        <p:grpSpPr>
          <a:xfrm>
            <a:off x="6807309" y="3358618"/>
            <a:ext cx="261254" cy="261255"/>
            <a:chOff x="8208963" y="3762375"/>
            <a:chExt cx="306387" cy="306388"/>
          </a:xfrm>
        </p:grpSpPr>
        <p:sp>
          <p:nvSpPr>
            <p:cNvPr id="16" name="Freeform 27"/>
            <p:cNvSpPr>
              <a:spLocks/>
            </p:cNvSpPr>
            <p:nvPr/>
          </p:nvSpPr>
          <p:spPr bwMode="auto">
            <a:xfrm>
              <a:off x="8424863" y="3943350"/>
              <a:ext cx="53975" cy="53975"/>
            </a:xfrm>
            <a:custGeom>
              <a:avLst/>
              <a:gdLst>
                <a:gd name="T0" fmla="*/ 300 w 360"/>
                <a:gd name="T1" fmla="*/ 240 h 360"/>
                <a:gd name="T2" fmla="*/ 120 w 360"/>
                <a:gd name="T3" fmla="*/ 240 h 360"/>
                <a:gd name="T4" fmla="*/ 120 w 360"/>
                <a:gd name="T5" fmla="*/ 60 h 360"/>
                <a:gd name="T6" fmla="*/ 60 w 360"/>
                <a:gd name="T7" fmla="*/ 0 h 360"/>
                <a:gd name="T8" fmla="*/ 0 w 360"/>
                <a:gd name="T9" fmla="*/ 60 h 360"/>
                <a:gd name="T10" fmla="*/ 0 w 360"/>
                <a:gd name="T11" fmla="*/ 300 h 360"/>
                <a:gd name="T12" fmla="*/ 60 w 360"/>
                <a:gd name="T13" fmla="*/ 360 h 360"/>
                <a:gd name="T14" fmla="*/ 300 w 360"/>
                <a:gd name="T15" fmla="*/ 360 h 360"/>
                <a:gd name="T16" fmla="*/ 360 w 360"/>
                <a:gd name="T17" fmla="*/ 300 h 360"/>
                <a:gd name="T18" fmla="*/ 300 w 360"/>
                <a:gd name="T19"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8"/>
            <p:cNvSpPr>
              <a:spLocks/>
            </p:cNvSpPr>
            <p:nvPr/>
          </p:nvSpPr>
          <p:spPr bwMode="auto">
            <a:xfrm>
              <a:off x="8245475" y="3925888"/>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9"/>
            <p:cNvSpPr>
              <a:spLocks/>
            </p:cNvSpPr>
            <p:nvPr/>
          </p:nvSpPr>
          <p:spPr bwMode="auto">
            <a:xfrm>
              <a:off x="8245475" y="3979863"/>
              <a:ext cx="53975" cy="17463"/>
            </a:xfrm>
            <a:custGeom>
              <a:avLst/>
              <a:gdLst>
                <a:gd name="T0" fmla="*/ 300 w 360"/>
                <a:gd name="T1" fmla="*/ 0 h 120"/>
                <a:gd name="T2" fmla="*/ 60 w 360"/>
                <a:gd name="T3" fmla="*/ 0 h 120"/>
                <a:gd name="T4" fmla="*/ 0 w 360"/>
                <a:gd name="T5" fmla="*/ 60 h 120"/>
                <a:gd name="T6" fmla="*/ 60 w 360"/>
                <a:gd name="T7" fmla="*/ 120 h 120"/>
                <a:gd name="T8" fmla="*/ 300 w 360"/>
                <a:gd name="T9" fmla="*/ 120 h 120"/>
                <a:gd name="T10" fmla="*/ 360 w 360"/>
                <a:gd name="T11" fmla="*/ 60 h 120"/>
                <a:gd name="T12" fmla="*/ 300 w 360"/>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360" h="12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30"/>
            <p:cNvSpPr>
              <a:spLocks noEditPoints="1"/>
            </p:cNvSpPr>
            <p:nvPr/>
          </p:nvSpPr>
          <p:spPr bwMode="auto">
            <a:xfrm>
              <a:off x="8208963" y="3762375"/>
              <a:ext cx="306387" cy="306388"/>
            </a:xfrm>
            <a:custGeom>
              <a:avLst/>
              <a:gdLst>
                <a:gd name="T0" fmla="*/ 1808 w 2048"/>
                <a:gd name="T1" fmla="*/ 240 h 2048"/>
                <a:gd name="T2" fmla="*/ 1628 w 2048"/>
                <a:gd name="T3" fmla="*/ 0 h 2048"/>
                <a:gd name="T4" fmla="*/ 1448 w 2048"/>
                <a:gd name="T5" fmla="*/ 240 h 2048"/>
                <a:gd name="T6" fmla="*/ 1208 w 2048"/>
                <a:gd name="T7" fmla="*/ 180 h 2048"/>
                <a:gd name="T8" fmla="*/ 848 w 2048"/>
                <a:gd name="T9" fmla="*/ 180 h 2048"/>
                <a:gd name="T10" fmla="*/ 600 w 2048"/>
                <a:gd name="T11" fmla="*/ 240 h 2048"/>
                <a:gd name="T12" fmla="*/ 420 w 2048"/>
                <a:gd name="T13" fmla="*/ 0 h 2048"/>
                <a:gd name="T14" fmla="*/ 240 w 2048"/>
                <a:gd name="T15" fmla="*/ 240 h 2048"/>
                <a:gd name="T16" fmla="*/ 0 w 2048"/>
                <a:gd name="T17" fmla="*/ 420 h 2048"/>
                <a:gd name="T18" fmla="*/ 180 w 2048"/>
                <a:gd name="T19" fmla="*/ 1928 h 2048"/>
                <a:gd name="T20" fmla="*/ 1508 w 2048"/>
                <a:gd name="T21" fmla="*/ 2048 h 2048"/>
                <a:gd name="T22" fmla="*/ 2048 w 2048"/>
                <a:gd name="T23" fmla="*/ 420 h 2048"/>
                <a:gd name="T24" fmla="*/ 1568 w 2048"/>
                <a:gd name="T25" fmla="*/ 180 h 2048"/>
                <a:gd name="T26" fmla="*/ 1688 w 2048"/>
                <a:gd name="T27" fmla="*/ 180 h 2048"/>
                <a:gd name="T28" fmla="*/ 1628 w 2048"/>
                <a:gd name="T29" fmla="*/ 480 h 2048"/>
                <a:gd name="T30" fmla="*/ 1568 w 2048"/>
                <a:gd name="T31" fmla="*/ 180 h 2048"/>
                <a:gd name="T32" fmla="*/ 968 w 2048"/>
                <a:gd name="T33" fmla="*/ 300 h 2048"/>
                <a:gd name="T34" fmla="*/ 968 w 2048"/>
                <a:gd name="T35" fmla="*/ 180 h 2048"/>
                <a:gd name="T36" fmla="*/ 1088 w 2048"/>
                <a:gd name="T37" fmla="*/ 180 h 2048"/>
                <a:gd name="T38" fmla="*/ 1028 w 2048"/>
                <a:gd name="T39" fmla="*/ 480 h 2048"/>
                <a:gd name="T40" fmla="*/ 968 w 2048"/>
                <a:gd name="T41" fmla="*/ 300 h 2048"/>
                <a:gd name="T42" fmla="*/ 420 w 2048"/>
                <a:gd name="T43" fmla="*/ 120 h 2048"/>
                <a:gd name="T44" fmla="*/ 480 w 2048"/>
                <a:gd name="T45" fmla="*/ 420 h 2048"/>
                <a:gd name="T46" fmla="*/ 360 w 2048"/>
                <a:gd name="T47" fmla="*/ 420 h 2048"/>
                <a:gd name="T48" fmla="*/ 1508 w 2048"/>
                <a:gd name="T49" fmla="*/ 1928 h 2048"/>
                <a:gd name="T50" fmla="*/ 1508 w 2048"/>
                <a:gd name="T51" fmla="*/ 1088 h 2048"/>
                <a:gd name="T52" fmla="*/ 1508 w 2048"/>
                <a:gd name="T53" fmla="*/ 1928 h 2048"/>
                <a:gd name="T54" fmla="*/ 1508 w 2048"/>
                <a:gd name="T55" fmla="*/ 968 h 2048"/>
                <a:gd name="T56" fmla="*/ 1148 w 2048"/>
                <a:gd name="T57" fmla="*/ 1088 h 2048"/>
                <a:gd name="T58" fmla="*/ 848 w 2048"/>
                <a:gd name="T59" fmla="*/ 1148 h 2048"/>
                <a:gd name="T60" fmla="*/ 1059 w 2048"/>
                <a:gd name="T61" fmla="*/ 1208 h 2048"/>
                <a:gd name="T62" fmla="*/ 908 w 2048"/>
                <a:gd name="T63" fmla="*/ 1448 h 2048"/>
                <a:gd name="T64" fmla="*/ 908 w 2048"/>
                <a:gd name="T65" fmla="*/ 1568 h 2048"/>
                <a:gd name="T66" fmla="*/ 1059 w 2048"/>
                <a:gd name="T67" fmla="*/ 1808 h 2048"/>
                <a:gd name="T68" fmla="*/ 120 w 2048"/>
                <a:gd name="T69" fmla="*/ 1748 h 2048"/>
                <a:gd name="T70" fmla="*/ 1928 w 2048"/>
                <a:gd name="T71" fmla="*/ 848 h 2048"/>
                <a:gd name="T72" fmla="*/ 1928 w 2048"/>
                <a:gd name="T73" fmla="*/ 728 h 2048"/>
                <a:gd name="T74" fmla="*/ 120 w 2048"/>
                <a:gd name="T75" fmla="*/ 420 h 2048"/>
                <a:gd name="T76" fmla="*/ 240 w 2048"/>
                <a:gd name="T77" fmla="*/ 360 h 2048"/>
                <a:gd name="T78" fmla="*/ 420 w 2048"/>
                <a:gd name="T79" fmla="*/ 600 h 2048"/>
                <a:gd name="T80" fmla="*/ 600 w 2048"/>
                <a:gd name="T81" fmla="*/ 360 h 2048"/>
                <a:gd name="T82" fmla="*/ 848 w 2048"/>
                <a:gd name="T83" fmla="*/ 420 h 2048"/>
                <a:gd name="T84" fmla="*/ 1208 w 2048"/>
                <a:gd name="T85" fmla="*/ 420 h 2048"/>
                <a:gd name="T86" fmla="*/ 1448 w 2048"/>
                <a:gd name="T87" fmla="*/ 360 h 2048"/>
                <a:gd name="T88" fmla="*/ 1628 w 2048"/>
                <a:gd name="T89" fmla="*/ 600 h 2048"/>
                <a:gd name="T90" fmla="*/ 1808 w 2048"/>
                <a:gd name="T91" fmla="*/ 360 h 2048"/>
                <a:gd name="T92" fmla="*/ 1928 w 2048"/>
                <a:gd name="T93" fmla="*/ 42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TextBox 19"/>
          <p:cNvSpPr txBox="1"/>
          <p:nvPr/>
        </p:nvSpPr>
        <p:spPr>
          <a:xfrm>
            <a:off x="44948" y="1420325"/>
            <a:ext cx="2337098" cy="150810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Explored multiple data sources from exchanges to government web sites. </a:t>
            </a:r>
          </a:p>
          <a:p>
            <a:endParaRPr lang="en-US" sz="1400" dirty="0"/>
          </a:p>
          <a:p>
            <a:pPr marL="285750" indent="-285750">
              <a:buFont typeface="Arial" panose="020B0604020202020204" pitchFamily="34" charset="0"/>
              <a:buChar char="•"/>
            </a:pPr>
            <a:r>
              <a:rPr lang="en-US" sz="1400" dirty="0"/>
              <a:t>Download data from paid and unpaid sources. </a:t>
            </a:r>
          </a:p>
          <a:p>
            <a:endParaRPr lang="en-US" sz="1400" dirty="0"/>
          </a:p>
        </p:txBody>
      </p:sp>
      <p:cxnSp>
        <p:nvCxnSpPr>
          <p:cNvPr id="21" name="Straight Connector 20">
            <a:extLst>
              <a:ext uri="{C183D7F6-B498-43B3-948B-1728B52AA6E4}">
                <adec:decorative xmlns:adec="http://schemas.microsoft.com/office/drawing/2017/decorative" val="1"/>
              </a:ext>
            </a:extLst>
          </p:cNvPr>
          <p:cNvCxnSpPr/>
          <p:nvPr/>
        </p:nvCxnSpPr>
        <p:spPr>
          <a:xfrm>
            <a:off x="1186201"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22" name="Oval 21">
            <a:extLst>
              <a:ext uri="{C183D7F6-B498-43B3-948B-1728B52AA6E4}">
                <adec:decorative xmlns:adec="http://schemas.microsoft.com/office/drawing/2017/decorative" val="1"/>
              </a:ext>
            </a:extLst>
          </p:cNvPr>
          <p:cNvSpPr/>
          <p:nvPr/>
        </p:nvSpPr>
        <p:spPr>
          <a:xfrm>
            <a:off x="898297"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1272" y="3764869"/>
            <a:ext cx="2337087" cy="150810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t>Evaluate different platforms and technologies.</a:t>
            </a:r>
          </a:p>
          <a:p>
            <a:pPr marL="285750" indent="-285750">
              <a:buFont typeface="Arial" panose="020B0604020202020204" pitchFamily="34" charset="0"/>
              <a:buChar char="•"/>
            </a:pPr>
            <a:endParaRPr lang="en-US" sz="1400" dirty="0">
              <a:solidFill>
                <a:srgbClr val="30353F"/>
              </a:solidFill>
            </a:endParaRPr>
          </a:p>
          <a:p>
            <a:pPr marL="285750" indent="-285750">
              <a:buFont typeface="Arial" panose="020B0604020202020204" pitchFamily="34" charset="0"/>
              <a:buChar char="•"/>
            </a:pPr>
            <a:r>
              <a:rPr lang="en-US" sz="1400" dirty="0">
                <a:solidFill>
                  <a:srgbClr val="30353F"/>
                </a:solidFill>
              </a:rPr>
              <a:t>Understand Energy Market Sector and more importantly the volatility associated with it.</a:t>
            </a:r>
          </a:p>
        </p:txBody>
      </p:sp>
      <p:sp>
        <p:nvSpPr>
          <p:cNvPr id="24" name="TextBox 23"/>
          <p:cNvSpPr txBox="1"/>
          <p:nvPr/>
        </p:nvSpPr>
        <p:spPr>
          <a:xfrm>
            <a:off x="898297" y="1179311"/>
            <a:ext cx="563039" cy="215444"/>
          </a:xfrm>
          <a:prstGeom prst="rect">
            <a:avLst/>
          </a:prstGeom>
          <a:noFill/>
        </p:spPr>
        <p:txBody>
          <a:bodyPr wrap="none" lIns="0" tIns="0" rIns="0" bIns="0" rtlCol="0">
            <a:spAutoFit/>
          </a:bodyPr>
          <a:lstStyle/>
          <a:p>
            <a:pPr algn="ctr"/>
            <a:r>
              <a:rPr lang="en-US" sz="1400" b="1" u="sng" dirty="0">
                <a:solidFill>
                  <a:srgbClr val="30353F"/>
                </a:solidFill>
              </a:rPr>
              <a:t>Explore</a:t>
            </a:r>
          </a:p>
        </p:txBody>
      </p:sp>
      <p:grpSp>
        <p:nvGrpSpPr>
          <p:cNvPr id="25" name="Group 24" descr="This is an icon of a clock."/>
          <p:cNvGrpSpPr/>
          <p:nvPr/>
        </p:nvGrpSpPr>
        <p:grpSpPr>
          <a:xfrm>
            <a:off x="1058676" y="3286857"/>
            <a:ext cx="309642" cy="309642"/>
            <a:chOff x="1389063" y="3748088"/>
            <a:chExt cx="336550" cy="336550"/>
          </a:xfrm>
          <a:solidFill>
            <a:schemeClr val="bg1"/>
          </a:solidFill>
        </p:grpSpPr>
        <p:sp>
          <p:nvSpPr>
            <p:cNvPr id="26"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8" name="Straight Connector 27">
            <a:extLst>
              <a:ext uri="{C183D7F6-B498-43B3-948B-1728B52AA6E4}">
                <adec:decorative xmlns:adec="http://schemas.microsoft.com/office/drawing/2017/decorative" val="1"/>
              </a:ext>
            </a:extLst>
          </p:cNvPr>
          <p:cNvCxnSpPr/>
          <p:nvPr/>
        </p:nvCxnSpPr>
        <p:spPr>
          <a:xfrm>
            <a:off x="3148939"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73276" y="4721818"/>
            <a:ext cx="2151326" cy="1077218"/>
          </a:xfrm>
          <a:prstGeom prst="rect">
            <a:avLst/>
          </a:prstGeom>
          <a:noFill/>
        </p:spPr>
        <p:txBody>
          <a:bodyPr wrap="square" lIns="0" tIns="0" rIns="0" bIns="0" rtlCol="0">
            <a:spAutoFit/>
          </a:bodyPr>
          <a:lstStyle/>
          <a:p>
            <a:pPr algn="ctr"/>
            <a:r>
              <a:rPr lang="en-US" sz="1400" dirty="0"/>
              <a:t>Consolidated data sources , imputed missing values, transformed outliers and skewed variables, created derived variables. </a:t>
            </a:r>
            <a:endParaRPr lang="en-US" sz="1400" dirty="0">
              <a:solidFill>
                <a:srgbClr val="30353F"/>
              </a:solidFill>
            </a:endParaRPr>
          </a:p>
        </p:txBody>
      </p:sp>
      <p:sp>
        <p:nvSpPr>
          <p:cNvPr id="30" name="Oval 29">
            <a:extLst>
              <a:ext uri="{C183D7F6-B498-43B3-948B-1728B52AA6E4}">
                <adec:decorative xmlns:adec="http://schemas.microsoft.com/office/drawing/2017/decorative" val="1"/>
              </a:ext>
            </a:extLst>
          </p:cNvPr>
          <p:cNvSpPr/>
          <p:nvPr/>
        </p:nvSpPr>
        <p:spPr>
          <a:xfrm>
            <a:off x="2833739"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p:cNvSpPr txBox="1"/>
          <p:nvPr/>
        </p:nvSpPr>
        <p:spPr>
          <a:xfrm>
            <a:off x="2860817" y="4412356"/>
            <a:ext cx="576248" cy="215444"/>
          </a:xfrm>
          <a:prstGeom prst="rect">
            <a:avLst/>
          </a:prstGeom>
          <a:noFill/>
        </p:spPr>
        <p:txBody>
          <a:bodyPr wrap="none" lIns="0" tIns="0" rIns="0" bIns="0" rtlCol="0">
            <a:spAutoFit/>
          </a:bodyPr>
          <a:lstStyle/>
          <a:p>
            <a:pPr algn="ctr"/>
            <a:r>
              <a:rPr lang="en-US" sz="1400" b="1" dirty="0">
                <a:solidFill>
                  <a:srgbClr val="667181"/>
                </a:solidFill>
              </a:rPr>
              <a:t>Prepare</a:t>
            </a:r>
          </a:p>
        </p:txBody>
      </p:sp>
      <p:sp>
        <p:nvSpPr>
          <p:cNvPr id="32" name="TextBox 31"/>
          <p:cNvSpPr txBox="1"/>
          <p:nvPr/>
        </p:nvSpPr>
        <p:spPr>
          <a:xfrm>
            <a:off x="4244392" y="4019332"/>
            <a:ext cx="1448421" cy="646331"/>
          </a:xfrm>
          <a:prstGeom prst="rect">
            <a:avLst/>
          </a:prstGeom>
          <a:noFill/>
        </p:spPr>
        <p:txBody>
          <a:bodyPr wrap="square" lIns="0" tIns="0" rIns="0" bIns="0" rtlCol="0">
            <a:spAutoFit/>
          </a:bodyPr>
          <a:lstStyle/>
          <a:p>
            <a:pPr algn="ctr"/>
            <a:r>
              <a:rPr lang="en-US" sz="1400" b="1" u="sng" dirty="0">
                <a:solidFill>
                  <a:srgbClr val="667181"/>
                </a:solidFill>
              </a:rPr>
              <a:t>Final </a:t>
            </a:r>
            <a:r>
              <a:rPr lang="en-US" sz="1400" b="1" u="sng" dirty="0" err="1">
                <a:solidFill>
                  <a:srgbClr val="667181"/>
                </a:solidFill>
              </a:rPr>
              <a:t>DataSet</a:t>
            </a:r>
            <a:r>
              <a:rPr lang="en-US" sz="1400" b="1" u="sng" dirty="0">
                <a:solidFill>
                  <a:srgbClr val="667181"/>
                </a:solidFill>
              </a:rPr>
              <a:t>:</a:t>
            </a:r>
          </a:p>
          <a:p>
            <a:pPr algn="ctr"/>
            <a:r>
              <a:rPr lang="en-US" sz="1400" b="1" u="sng" dirty="0">
                <a:solidFill>
                  <a:srgbClr val="667181"/>
                </a:solidFill>
              </a:rPr>
              <a:t> </a:t>
            </a:r>
            <a:r>
              <a:rPr lang="en-US" sz="1400" dirty="0">
                <a:solidFill>
                  <a:srgbClr val="667181"/>
                </a:solidFill>
              </a:rPr>
              <a:t>5 Years of Data and 89 Predictors</a:t>
            </a:r>
            <a:endParaRPr lang="en-US" sz="1400" b="1" dirty="0">
              <a:solidFill>
                <a:srgbClr val="667181"/>
              </a:solidFill>
            </a:endParaRPr>
          </a:p>
        </p:txBody>
      </p:sp>
      <p:grpSp>
        <p:nvGrpSpPr>
          <p:cNvPr id="33" name="Group 32" descr="This is an icon of three human beings and a clock."/>
          <p:cNvGrpSpPr/>
          <p:nvPr/>
        </p:nvGrpSpPr>
        <p:grpSpPr>
          <a:xfrm>
            <a:off x="2969580" y="3309887"/>
            <a:ext cx="358718" cy="358717"/>
            <a:chOff x="3613150" y="3706813"/>
            <a:chExt cx="420688" cy="420687"/>
          </a:xfrm>
        </p:grpSpPr>
        <p:sp>
          <p:nvSpPr>
            <p:cNvPr id="34" name="Freeform 10"/>
            <p:cNvSpPr>
              <a:spLocks noEditPoints="1"/>
            </p:cNvSpPr>
            <p:nvPr/>
          </p:nvSpPr>
          <p:spPr bwMode="auto">
            <a:xfrm>
              <a:off x="3613150" y="3930650"/>
              <a:ext cx="420688" cy="196850"/>
            </a:xfrm>
            <a:custGeom>
              <a:avLst/>
              <a:gdLst>
                <a:gd name="T0" fmla="*/ 1823 w 2048"/>
                <a:gd name="T1" fmla="*/ 528 h 960"/>
                <a:gd name="T2" fmla="*/ 1928 w 2048"/>
                <a:gd name="T3" fmla="*/ 300 h 960"/>
                <a:gd name="T4" fmla="*/ 1628 w 2048"/>
                <a:gd name="T5" fmla="*/ 0 h 960"/>
                <a:gd name="T6" fmla="*/ 1324 w 2048"/>
                <a:gd name="T7" fmla="*/ 300 h 960"/>
                <a:gd name="T8" fmla="*/ 1432 w 2048"/>
                <a:gd name="T9" fmla="*/ 528 h 960"/>
                <a:gd name="T10" fmla="*/ 1324 w 2048"/>
                <a:gd name="T11" fmla="*/ 606 h 960"/>
                <a:gd name="T12" fmla="*/ 1219 w 2048"/>
                <a:gd name="T13" fmla="*/ 528 h 960"/>
                <a:gd name="T14" fmla="*/ 1324 w 2048"/>
                <a:gd name="T15" fmla="*/ 300 h 960"/>
                <a:gd name="T16" fmla="*/ 1024 w 2048"/>
                <a:gd name="T17" fmla="*/ 0 h 960"/>
                <a:gd name="T18" fmla="*/ 724 w 2048"/>
                <a:gd name="T19" fmla="*/ 300 h 960"/>
                <a:gd name="T20" fmla="*/ 829 w 2048"/>
                <a:gd name="T21" fmla="*/ 528 h 960"/>
                <a:gd name="T22" fmla="*/ 724 w 2048"/>
                <a:gd name="T23" fmla="*/ 606 h 960"/>
                <a:gd name="T24" fmla="*/ 619 w 2048"/>
                <a:gd name="T25" fmla="*/ 528 h 960"/>
                <a:gd name="T26" fmla="*/ 724 w 2048"/>
                <a:gd name="T27" fmla="*/ 300 h 960"/>
                <a:gd name="T28" fmla="*/ 424 w 2048"/>
                <a:gd name="T29" fmla="*/ 0 h 960"/>
                <a:gd name="T30" fmla="*/ 124 w 2048"/>
                <a:gd name="T31" fmla="*/ 300 h 960"/>
                <a:gd name="T32" fmla="*/ 229 w 2048"/>
                <a:gd name="T33" fmla="*/ 527 h 960"/>
                <a:gd name="T34" fmla="*/ 0 w 2048"/>
                <a:gd name="T35" fmla="*/ 900 h 960"/>
                <a:gd name="T36" fmla="*/ 60 w 2048"/>
                <a:gd name="T37" fmla="*/ 960 h 960"/>
                <a:gd name="T38" fmla="*/ 1988 w 2048"/>
                <a:gd name="T39" fmla="*/ 960 h 960"/>
                <a:gd name="T40" fmla="*/ 2048 w 2048"/>
                <a:gd name="T41" fmla="*/ 900 h 960"/>
                <a:gd name="T42" fmla="*/ 1823 w 2048"/>
                <a:gd name="T43" fmla="*/ 528 h 960"/>
                <a:gd name="T44" fmla="*/ 424 w 2048"/>
                <a:gd name="T45" fmla="*/ 120 h 960"/>
                <a:gd name="T46" fmla="*/ 604 w 2048"/>
                <a:gd name="T47" fmla="*/ 300 h 960"/>
                <a:gd name="T48" fmla="*/ 424 w 2048"/>
                <a:gd name="T49" fmla="*/ 480 h 960"/>
                <a:gd name="T50" fmla="*/ 244 w 2048"/>
                <a:gd name="T51" fmla="*/ 300 h 960"/>
                <a:gd name="T52" fmla="*/ 424 w 2048"/>
                <a:gd name="T53" fmla="*/ 120 h 960"/>
                <a:gd name="T54" fmla="*/ 608 w 2048"/>
                <a:gd name="T55" fmla="*/ 840 h 960"/>
                <a:gd name="T56" fmla="*/ 126 w 2048"/>
                <a:gd name="T57" fmla="*/ 840 h 960"/>
                <a:gd name="T58" fmla="*/ 424 w 2048"/>
                <a:gd name="T59" fmla="*/ 600 h 960"/>
                <a:gd name="T60" fmla="*/ 652 w 2048"/>
                <a:gd name="T61" fmla="*/ 705 h 960"/>
                <a:gd name="T62" fmla="*/ 608 w 2048"/>
                <a:gd name="T63" fmla="*/ 840 h 960"/>
                <a:gd name="T64" fmla="*/ 1024 w 2048"/>
                <a:gd name="T65" fmla="*/ 120 h 960"/>
                <a:gd name="T66" fmla="*/ 1204 w 2048"/>
                <a:gd name="T67" fmla="*/ 300 h 960"/>
                <a:gd name="T68" fmla="*/ 1024 w 2048"/>
                <a:gd name="T69" fmla="*/ 480 h 960"/>
                <a:gd name="T70" fmla="*/ 844 w 2048"/>
                <a:gd name="T71" fmla="*/ 300 h 960"/>
                <a:gd name="T72" fmla="*/ 1024 w 2048"/>
                <a:gd name="T73" fmla="*/ 120 h 960"/>
                <a:gd name="T74" fmla="*/ 730 w 2048"/>
                <a:gd name="T75" fmla="*/ 840 h 960"/>
                <a:gd name="T76" fmla="*/ 1024 w 2048"/>
                <a:gd name="T77" fmla="*/ 600 h 960"/>
                <a:gd name="T78" fmla="*/ 1318 w 2048"/>
                <a:gd name="T79" fmla="*/ 840 h 960"/>
                <a:gd name="T80" fmla="*/ 730 w 2048"/>
                <a:gd name="T81" fmla="*/ 840 h 960"/>
                <a:gd name="T82" fmla="*/ 1628 w 2048"/>
                <a:gd name="T83" fmla="*/ 120 h 960"/>
                <a:gd name="T84" fmla="*/ 1808 w 2048"/>
                <a:gd name="T85" fmla="*/ 300 h 960"/>
                <a:gd name="T86" fmla="*/ 1628 w 2048"/>
                <a:gd name="T87" fmla="*/ 480 h 960"/>
                <a:gd name="T88" fmla="*/ 1444 w 2048"/>
                <a:gd name="T89" fmla="*/ 300 h 960"/>
                <a:gd name="T90" fmla="*/ 1628 w 2048"/>
                <a:gd name="T91" fmla="*/ 120 h 960"/>
                <a:gd name="T92" fmla="*/ 1440 w 2048"/>
                <a:gd name="T93" fmla="*/ 840 h 960"/>
                <a:gd name="T94" fmla="*/ 1396 w 2048"/>
                <a:gd name="T95" fmla="*/ 705 h 960"/>
                <a:gd name="T96" fmla="*/ 1628 w 2048"/>
                <a:gd name="T97" fmla="*/ 600 h 960"/>
                <a:gd name="T98" fmla="*/ 1922 w 2048"/>
                <a:gd name="T99" fmla="*/ 840 h 960"/>
                <a:gd name="T100" fmla="*/ 1440 w 2048"/>
                <a:gd name="T101" fmla="*/ 84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96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1"/>
            <p:cNvSpPr>
              <a:spLocks/>
            </p:cNvSpPr>
            <p:nvPr/>
          </p:nvSpPr>
          <p:spPr bwMode="auto">
            <a:xfrm>
              <a:off x="3784600" y="3768725"/>
              <a:ext cx="101600" cy="74612"/>
            </a:xfrm>
            <a:custGeom>
              <a:avLst/>
              <a:gdLst>
                <a:gd name="T0" fmla="*/ 468 w 492"/>
                <a:gd name="T1" fmla="*/ 24 h 366"/>
                <a:gd name="T2" fmla="*/ 384 w 492"/>
                <a:gd name="T3" fmla="*/ 24 h 366"/>
                <a:gd name="T4" fmla="*/ 186 w 492"/>
                <a:gd name="T5" fmla="*/ 221 h 366"/>
                <a:gd name="T6" fmla="*/ 108 w 492"/>
                <a:gd name="T7" fmla="*/ 144 h 366"/>
                <a:gd name="T8" fmla="*/ 24 w 492"/>
                <a:gd name="T9" fmla="*/ 144 h 366"/>
                <a:gd name="T10" fmla="*/ 24 w 492"/>
                <a:gd name="T11" fmla="*/ 228 h 366"/>
                <a:gd name="T12" fmla="*/ 144 w 492"/>
                <a:gd name="T13" fmla="*/ 348 h 366"/>
                <a:gd name="T14" fmla="*/ 186 w 492"/>
                <a:gd name="T15" fmla="*/ 366 h 366"/>
                <a:gd name="T16" fmla="*/ 228 w 492"/>
                <a:gd name="T17" fmla="*/ 348 h 366"/>
                <a:gd name="T18" fmla="*/ 468 w 492"/>
                <a:gd name="T19" fmla="*/ 108 h 366"/>
                <a:gd name="T20" fmla="*/ 468 w 492"/>
                <a:gd name="T21"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366">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2"/>
            <p:cNvSpPr>
              <a:spLocks noEditPoints="1"/>
            </p:cNvSpPr>
            <p:nvPr/>
          </p:nvSpPr>
          <p:spPr bwMode="auto">
            <a:xfrm>
              <a:off x="3736975" y="3706813"/>
              <a:ext cx="198438" cy="198437"/>
            </a:xfrm>
            <a:custGeom>
              <a:avLst/>
              <a:gdLst>
                <a:gd name="T0" fmla="*/ 480 w 964"/>
                <a:gd name="T1" fmla="*/ 0 h 968"/>
                <a:gd name="T2" fmla="*/ 0 w 964"/>
                <a:gd name="T3" fmla="*/ 484 h 968"/>
                <a:gd name="T4" fmla="*/ 480 w 964"/>
                <a:gd name="T5" fmla="*/ 968 h 968"/>
                <a:gd name="T6" fmla="*/ 964 w 964"/>
                <a:gd name="T7" fmla="*/ 484 h 968"/>
                <a:gd name="T8" fmla="*/ 480 w 964"/>
                <a:gd name="T9" fmla="*/ 0 h 968"/>
                <a:gd name="T10" fmla="*/ 480 w 964"/>
                <a:gd name="T11" fmla="*/ 848 h 968"/>
                <a:gd name="T12" fmla="*/ 120 w 964"/>
                <a:gd name="T13" fmla="*/ 484 h 968"/>
                <a:gd name="T14" fmla="*/ 480 w 964"/>
                <a:gd name="T15" fmla="*/ 120 h 968"/>
                <a:gd name="T16" fmla="*/ 844 w 964"/>
                <a:gd name="T17" fmla="*/ 484 h 968"/>
                <a:gd name="T18" fmla="*/ 480 w 964"/>
                <a:gd name="T19" fmla="*/ 848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4" h="968">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37" name="Straight Connector 36">
            <a:extLst>
              <a:ext uri="{C183D7F6-B498-43B3-948B-1728B52AA6E4}">
                <adec:decorative xmlns:adec="http://schemas.microsoft.com/office/drawing/2017/decorative" val="1"/>
              </a:ext>
            </a:extLst>
          </p:cNvPr>
          <p:cNvCxnSpPr/>
          <p:nvPr/>
        </p:nvCxnSpPr>
        <p:spPr>
          <a:xfrm>
            <a:off x="4975197"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39" name="Oval 38">
            <a:extLst>
              <a:ext uri="{C183D7F6-B498-43B3-948B-1728B52AA6E4}">
                <adec:decorative xmlns:adec="http://schemas.microsoft.com/office/drawing/2017/decorative" val="1"/>
              </a:ext>
            </a:extLst>
          </p:cNvPr>
          <p:cNvSpPr/>
          <p:nvPr/>
        </p:nvSpPr>
        <p:spPr>
          <a:xfrm>
            <a:off x="4659997"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3899534" y="1799313"/>
            <a:ext cx="2151326" cy="861774"/>
          </a:xfrm>
          <a:prstGeom prst="rect">
            <a:avLst/>
          </a:prstGeom>
          <a:noFill/>
        </p:spPr>
        <p:txBody>
          <a:bodyPr wrap="square" lIns="0" tIns="0" rIns="0" bIns="0" rtlCol="0">
            <a:spAutoFit/>
          </a:bodyPr>
          <a:lstStyle/>
          <a:p>
            <a:pPr algn="ctr"/>
            <a:r>
              <a:rPr lang="en-US" sz="1400" dirty="0"/>
              <a:t>Analyzed important predictors and extracted key features to predict loan default  </a:t>
            </a:r>
            <a:endParaRPr lang="en-US" sz="1400" dirty="0">
              <a:solidFill>
                <a:srgbClr val="30353F"/>
              </a:solidFill>
            </a:endParaRPr>
          </a:p>
        </p:txBody>
      </p:sp>
      <p:sp>
        <p:nvSpPr>
          <p:cNvPr id="41" name="TextBox 40"/>
          <p:cNvSpPr txBox="1"/>
          <p:nvPr/>
        </p:nvSpPr>
        <p:spPr>
          <a:xfrm>
            <a:off x="4662678" y="1489851"/>
            <a:ext cx="625043" cy="215444"/>
          </a:xfrm>
          <a:prstGeom prst="rect">
            <a:avLst/>
          </a:prstGeom>
          <a:noFill/>
        </p:spPr>
        <p:txBody>
          <a:bodyPr wrap="none" lIns="0" tIns="0" rIns="0" bIns="0" rtlCol="0">
            <a:spAutoFit/>
          </a:bodyPr>
          <a:lstStyle/>
          <a:p>
            <a:pPr algn="ctr"/>
            <a:r>
              <a:rPr lang="en-US" sz="1400" b="1" dirty="0">
                <a:solidFill>
                  <a:srgbClr val="98A3AD"/>
                </a:solidFill>
              </a:rPr>
              <a:t>Analyze</a:t>
            </a:r>
          </a:p>
        </p:txBody>
      </p:sp>
      <p:pic>
        <p:nvPicPr>
          <p:cNvPr id="42" name="Picture 41" descr="This is an icon of a human being. "/>
          <p:cNvPicPr>
            <a:picLocks noChangeAspect="1"/>
          </p:cNvPicPr>
          <p:nvPr/>
        </p:nvPicPr>
        <p:blipFill>
          <a:blip r:embed="rId2"/>
          <a:stretch>
            <a:fillRect/>
          </a:stretch>
        </p:blipFill>
        <p:spPr>
          <a:xfrm>
            <a:off x="4835820" y="3330620"/>
            <a:ext cx="278755" cy="317251"/>
          </a:xfrm>
          <a:prstGeom prst="rect">
            <a:avLst/>
          </a:prstGeom>
        </p:spPr>
      </p:pic>
      <p:cxnSp>
        <p:nvCxnSpPr>
          <p:cNvPr id="67" name="Straight Connector 66">
            <a:extLst>
              <a:ext uri="{C183D7F6-B498-43B3-948B-1728B52AA6E4}">
                <adec:decorative xmlns:adec="http://schemas.microsoft.com/office/drawing/2017/decorative" val="1"/>
              </a:ext>
            </a:extLst>
          </p:cNvPr>
          <p:cNvCxnSpPr/>
          <p:nvPr/>
        </p:nvCxnSpPr>
        <p:spPr>
          <a:xfrm>
            <a:off x="9086393"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68" name="Oval 67">
            <a:extLst>
              <a:ext uri="{C183D7F6-B498-43B3-948B-1728B52AA6E4}">
                <adec:decorative xmlns:adec="http://schemas.microsoft.com/office/drawing/2017/decorative" val="1"/>
              </a:ext>
            </a:extLst>
          </p:cNvPr>
          <p:cNvSpPr/>
          <p:nvPr/>
        </p:nvSpPr>
        <p:spPr>
          <a:xfrm>
            <a:off x="8798489"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8307350" y="3871031"/>
            <a:ext cx="1389273" cy="430887"/>
          </a:xfrm>
          <a:prstGeom prst="rect">
            <a:avLst/>
          </a:prstGeom>
          <a:noFill/>
        </p:spPr>
        <p:txBody>
          <a:bodyPr wrap="square" lIns="0" tIns="0" rIns="0" bIns="0" rtlCol="0">
            <a:spAutoFit/>
          </a:bodyPr>
          <a:lstStyle/>
          <a:p>
            <a:pPr algn="ctr"/>
            <a:r>
              <a:rPr lang="en-US" sz="1400" b="1" dirty="0">
                <a:solidFill>
                  <a:srgbClr val="30353F"/>
                </a:solidFill>
              </a:rPr>
              <a:t>Dashboard </a:t>
            </a:r>
            <a:r>
              <a:rPr lang="en-US" sz="1400" dirty="0">
                <a:solidFill>
                  <a:srgbClr val="30353F"/>
                </a:solidFill>
              </a:rPr>
              <a:t>and </a:t>
            </a:r>
            <a:r>
              <a:rPr lang="en-US" sz="1400" b="1" dirty="0">
                <a:solidFill>
                  <a:srgbClr val="30353F"/>
                </a:solidFill>
              </a:rPr>
              <a:t>Mobile App</a:t>
            </a:r>
            <a:endParaRPr lang="en-US" sz="1400" dirty="0">
              <a:solidFill>
                <a:srgbClr val="30353F"/>
              </a:solidFill>
            </a:endParaRPr>
          </a:p>
        </p:txBody>
      </p:sp>
      <p:sp>
        <p:nvSpPr>
          <p:cNvPr id="70" name="TextBox 69"/>
          <p:cNvSpPr txBox="1"/>
          <p:nvPr/>
        </p:nvSpPr>
        <p:spPr>
          <a:xfrm>
            <a:off x="8823758" y="1763287"/>
            <a:ext cx="525273" cy="215444"/>
          </a:xfrm>
          <a:prstGeom prst="rect">
            <a:avLst/>
          </a:prstGeom>
          <a:noFill/>
        </p:spPr>
        <p:txBody>
          <a:bodyPr wrap="none" lIns="0" tIns="0" rIns="0" bIns="0" rtlCol="0">
            <a:spAutoFit/>
          </a:bodyPr>
          <a:lstStyle/>
          <a:p>
            <a:pPr algn="ctr"/>
            <a:r>
              <a:rPr lang="en-US" sz="1400" b="1" dirty="0">
                <a:solidFill>
                  <a:srgbClr val="30353F"/>
                </a:solidFill>
              </a:rPr>
              <a:t>Deploy</a:t>
            </a:r>
          </a:p>
        </p:txBody>
      </p:sp>
      <p:grpSp>
        <p:nvGrpSpPr>
          <p:cNvPr id="71" name="Group 70" descr="This is an icon of a clock."/>
          <p:cNvGrpSpPr/>
          <p:nvPr/>
        </p:nvGrpSpPr>
        <p:grpSpPr>
          <a:xfrm>
            <a:off x="8958868" y="3286857"/>
            <a:ext cx="309642" cy="309642"/>
            <a:chOff x="1389063" y="3748088"/>
            <a:chExt cx="336550" cy="336550"/>
          </a:xfrm>
          <a:solidFill>
            <a:schemeClr val="bg1"/>
          </a:solidFill>
        </p:grpSpPr>
        <p:sp>
          <p:nvSpPr>
            <p:cNvPr id="72" name="Freeform 5"/>
            <p:cNvSpPr>
              <a:spLocks/>
            </p:cNvSpPr>
            <p:nvPr/>
          </p:nvSpPr>
          <p:spPr bwMode="auto">
            <a:xfrm>
              <a:off x="1547813" y="3787776"/>
              <a:ext cx="58738" cy="60325"/>
            </a:xfrm>
            <a:custGeom>
              <a:avLst/>
              <a:gdLst>
                <a:gd name="T0" fmla="*/ 300 w 360"/>
                <a:gd name="T1" fmla="*/ 244 h 364"/>
                <a:gd name="T2" fmla="*/ 120 w 360"/>
                <a:gd name="T3" fmla="*/ 244 h 364"/>
                <a:gd name="T4" fmla="*/ 120 w 360"/>
                <a:gd name="T5" fmla="*/ 60 h 364"/>
                <a:gd name="T6" fmla="*/ 60 w 360"/>
                <a:gd name="T7" fmla="*/ 0 h 364"/>
                <a:gd name="T8" fmla="*/ 0 w 360"/>
                <a:gd name="T9" fmla="*/ 60 h 364"/>
                <a:gd name="T10" fmla="*/ 0 w 360"/>
                <a:gd name="T11" fmla="*/ 304 h 364"/>
                <a:gd name="T12" fmla="*/ 60 w 360"/>
                <a:gd name="T13" fmla="*/ 364 h 364"/>
                <a:gd name="T14" fmla="*/ 300 w 360"/>
                <a:gd name="T15" fmla="*/ 364 h 364"/>
                <a:gd name="T16" fmla="*/ 360 w 360"/>
                <a:gd name="T17" fmla="*/ 304 h 364"/>
                <a:gd name="T18" fmla="*/ 300 w 360"/>
                <a:gd name="T19" fmla="*/ 24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4">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p:cNvSpPr>
              <a:spLocks noEditPoints="1"/>
            </p:cNvSpPr>
            <p:nvPr/>
          </p:nvSpPr>
          <p:spPr bwMode="auto">
            <a:xfrm>
              <a:off x="1389063" y="3748088"/>
              <a:ext cx="336550" cy="336550"/>
            </a:xfrm>
            <a:custGeom>
              <a:avLst/>
              <a:gdLst>
                <a:gd name="T0" fmla="*/ 1808 w 2048"/>
                <a:gd name="T1" fmla="*/ 1454 h 2048"/>
                <a:gd name="T2" fmla="*/ 1808 w 2048"/>
                <a:gd name="T3" fmla="*/ 1388 h 2048"/>
                <a:gd name="T4" fmla="*/ 1628 w 2048"/>
                <a:gd name="T5" fmla="*/ 1208 h 2048"/>
                <a:gd name="T6" fmla="*/ 1084 w 2048"/>
                <a:gd name="T7" fmla="*/ 1208 h 2048"/>
                <a:gd name="T8" fmla="*/ 1084 w 2048"/>
                <a:gd name="T9" fmla="*/ 1085 h 2048"/>
                <a:gd name="T10" fmla="*/ 1564 w 2048"/>
                <a:gd name="T11" fmla="*/ 544 h 2048"/>
                <a:gd name="T12" fmla="*/ 1024 w 2048"/>
                <a:gd name="T13" fmla="*/ 0 h 2048"/>
                <a:gd name="T14" fmla="*/ 484 w 2048"/>
                <a:gd name="T15" fmla="*/ 544 h 2048"/>
                <a:gd name="T16" fmla="*/ 964 w 2048"/>
                <a:gd name="T17" fmla="*/ 1085 h 2048"/>
                <a:gd name="T18" fmla="*/ 964 w 2048"/>
                <a:gd name="T19" fmla="*/ 1208 h 2048"/>
                <a:gd name="T20" fmla="*/ 420 w 2048"/>
                <a:gd name="T21" fmla="*/ 1208 h 2048"/>
                <a:gd name="T22" fmla="*/ 240 w 2048"/>
                <a:gd name="T23" fmla="*/ 1388 h 2048"/>
                <a:gd name="T24" fmla="*/ 240 w 2048"/>
                <a:gd name="T25" fmla="*/ 1454 h 2048"/>
                <a:gd name="T26" fmla="*/ 0 w 2048"/>
                <a:gd name="T27" fmla="*/ 1748 h 2048"/>
                <a:gd name="T28" fmla="*/ 300 w 2048"/>
                <a:gd name="T29" fmla="*/ 2048 h 2048"/>
                <a:gd name="T30" fmla="*/ 600 w 2048"/>
                <a:gd name="T31" fmla="*/ 1748 h 2048"/>
                <a:gd name="T32" fmla="*/ 360 w 2048"/>
                <a:gd name="T33" fmla="*/ 1454 h 2048"/>
                <a:gd name="T34" fmla="*/ 360 w 2048"/>
                <a:gd name="T35" fmla="*/ 1388 h 2048"/>
                <a:gd name="T36" fmla="*/ 420 w 2048"/>
                <a:gd name="T37" fmla="*/ 1328 h 2048"/>
                <a:gd name="T38" fmla="*/ 964 w 2048"/>
                <a:gd name="T39" fmla="*/ 1328 h 2048"/>
                <a:gd name="T40" fmla="*/ 964 w 2048"/>
                <a:gd name="T41" fmla="*/ 1454 h 2048"/>
                <a:gd name="T42" fmla="*/ 724 w 2048"/>
                <a:gd name="T43" fmla="*/ 1748 h 2048"/>
                <a:gd name="T44" fmla="*/ 1024 w 2048"/>
                <a:gd name="T45" fmla="*/ 2048 h 2048"/>
                <a:gd name="T46" fmla="*/ 1324 w 2048"/>
                <a:gd name="T47" fmla="*/ 1748 h 2048"/>
                <a:gd name="T48" fmla="*/ 1084 w 2048"/>
                <a:gd name="T49" fmla="*/ 1454 h 2048"/>
                <a:gd name="T50" fmla="*/ 1084 w 2048"/>
                <a:gd name="T51" fmla="*/ 1328 h 2048"/>
                <a:gd name="T52" fmla="*/ 1628 w 2048"/>
                <a:gd name="T53" fmla="*/ 1328 h 2048"/>
                <a:gd name="T54" fmla="*/ 1688 w 2048"/>
                <a:gd name="T55" fmla="*/ 1388 h 2048"/>
                <a:gd name="T56" fmla="*/ 1688 w 2048"/>
                <a:gd name="T57" fmla="*/ 1454 h 2048"/>
                <a:gd name="T58" fmla="*/ 1448 w 2048"/>
                <a:gd name="T59" fmla="*/ 1748 h 2048"/>
                <a:gd name="T60" fmla="*/ 1748 w 2048"/>
                <a:gd name="T61" fmla="*/ 2048 h 2048"/>
                <a:gd name="T62" fmla="*/ 2048 w 2048"/>
                <a:gd name="T63" fmla="*/ 1748 h 2048"/>
                <a:gd name="T64" fmla="*/ 1808 w 2048"/>
                <a:gd name="T65" fmla="*/ 1454 h 2048"/>
                <a:gd name="T66" fmla="*/ 480 w 2048"/>
                <a:gd name="T67" fmla="*/ 1748 h 2048"/>
                <a:gd name="T68" fmla="*/ 300 w 2048"/>
                <a:gd name="T69" fmla="*/ 1928 h 2048"/>
                <a:gd name="T70" fmla="*/ 120 w 2048"/>
                <a:gd name="T71" fmla="*/ 1748 h 2048"/>
                <a:gd name="T72" fmla="*/ 300 w 2048"/>
                <a:gd name="T73" fmla="*/ 1568 h 2048"/>
                <a:gd name="T74" fmla="*/ 480 w 2048"/>
                <a:gd name="T75" fmla="*/ 1748 h 2048"/>
                <a:gd name="T76" fmla="*/ 1204 w 2048"/>
                <a:gd name="T77" fmla="*/ 1748 h 2048"/>
                <a:gd name="T78" fmla="*/ 1024 w 2048"/>
                <a:gd name="T79" fmla="*/ 1928 h 2048"/>
                <a:gd name="T80" fmla="*/ 844 w 2048"/>
                <a:gd name="T81" fmla="*/ 1748 h 2048"/>
                <a:gd name="T82" fmla="*/ 1024 w 2048"/>
                <a:gd name="T83" fmla="*/ 1568 h 2048"/>
                <a:gd name="T84" fmla="*/ 1204 w 2048"/>
                <a:gd name="T85" fmla="*/ 1748 h 2048"/>
                <a:gd name="T86" fmla="*/ 1024 w 2048"/>
                <a:gd name="T87" fmla="*/ 968 h 2048"/>
                <a:gd name="T88" fmla="*/ 604 w 2048"/>
                <a:gd name="T89" fmla="*/ 544 h 2048"/>
                <a:gd name="T90" fmla="*/ 1024 w 2048"/>
                <a:gd name="T91" fmla="*/ 120 h 2048"/>
                <a:gd name="T92" fmla="*/ 1444 w 2048"/>
                <a:gd name="T93" fmla="*/ 544 h 2048"/>
                <a:gd name="T94" fmla="*/ 1024 w 2048"/>
                <a:gd name="T95" fmla="*/ 968 h 2048"/>
                <a:gd name="T96" fmla="*/ 1748 w 2048"/>
                <a:gd name="T97" fmla="*/ 1928 h 2048"/>
                <a:gd name="T98" fmla="*/ 1568 w 2048"/>
                <a:gd name="T99" fmla="*/ 1748 h 2048"/>
                <a:gd name="T100" fmla="*/ 1748 w 2048"/>
                <a:gd name="T101" fmla="*/ 1568 h 2048"/>
                <a:gd name="T102" fmla="*/ 1928 w 2048"/>
                <a:gd name="T103" fmla="*/ 1748 h 2048"/>
                <a:gd name="T104" fmla="*/ 1748 w 2048"/>
                <a:gd name="T105" fmla="*/ 192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8" h="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4" name="TextBox 73"/>
          <p:cNvSpPr txBox="1"/>
          <p:nvPr/>
        </p:nvSpPr>
        <p:spPr>
          <a:xfrm>
            <a:off x="7802443" y="2014756"/>
            <a:ext cx="2716017" cy="430887"/>
          </a:xfrm>
          <a:prstGeom prst="rect">
            <a:avLst/>
          </a:prstGeom>
          <a:noFill/>
        </p:spPr>
        <p:txBody>
          <a:bodyPr wrap="square" lIns="0" tIns="0" rIns="0" bIns="0" rtlCol="0">
            <a:spAutoFit/>
          </a:bodyPr>
          <a:lstStyle/>
          <a:p>
            <a:r>
              <a:rPr lang="en-US" sz="1400" dirty="0"/>
              <a:t>C# Application for Pattern Search</a:t>
            </a:r>
          </a:p>
          <a:p>
            <a:r>
              <a:rPr lang="en-US" sz="1400" dirty="0"/>
              <a:t>Dashboard CEO Mobile Application</a:t>
            </a:r>
            <a:endParaRPr lang="en-US" sz="1400" dirty="0">
              <a:solidFill>
                <a:srgbClr val="30353F"/>
              </a:solidFill>
            </a:endParaRPr>
          </a:p>
        </p:txBody>
      </p:sp>
    </p:spTree>
    <p:extLst>
      <p:ext uri="{BB962C8B-B14F-4D97-AF65-F5344CB8AC3E}">
        <p14:creationId xmlns:p14="http://schemas.microsoft.com/office/powerpoint/2010/main" val="3912898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33</a:t>
            </a:fld>
            <a:endParaRPr lang="en-US"/>
          </a:p>
        </p:txBody>
      </p:sp>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1315684931"/>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89191" y="1026782"/>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nvGraphicFramePr>
        <p:xfrm>
          <a:off x="6096000" y="1439248"/>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65076" y="1735206"/>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94778" y="2049665"/>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
        <p:nvSpPr>
          <p:cNvPr id="16" name="TextBox 15">
            <a:extLst>
              <a:ext uri="{FF2B5EF4-FFF2-40B4-BE49-F238E27FC236}">
                <a16:creationId xmlns:a16="http://schemas.microsoft.com/office/drawing/2014/main" id="{92DD7518-4B06-422B-B1E1-F253F6B4EF8C}"/>
              </a:ext>
            </a:extLst>
          </p:cNvPr>
          <p:cNvSpPr txBox="1"/>
          <p:nvPr/>
        </p:nvSpPr>
        <p:spPr>
          <a:xfrm>
            <a:off x="6387542" y="3063771"/>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17" name="TextBox 16">
            <a:extLst>
              <a:ext uri="{FF2B5EF4-FFF2-40B4-BE49-F238E27FC236}">
                <a16:creationId xmlns:a16="http://schemas.microsoft.com/office/drawing/2014/main" id="{EBE352BD-102C-4ED9-B51E-64B08BBD30FA}"/>
              </a:ext>
            </a:extLst>
          </p:cNvPr>
          <p:cNvSpPr txBox="1"/>
          <p:nvPr/>
        </p:nvSpPr>
        <p:spPr>
          <a:xfrm>
            <a:off x="7131653" y="2546578"/>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8" name="Table 9">
            <a:extLst>
              <a:ext uri="{FF2B5EF4-FFF2-40B4-BE49-F238E27FC236}">
                <a16:creationId xmlns:a16="http://schemas.microsoft.com/office/drawing/2014/main" id="{09AD51CE-1F48-4322-9E3A-9150569B521B}"/>
              </a:ext>
            </a:extLst>
          </p:cNvPr>
          <p:cNvGraphicFramePr>
            <a:graphicFrameLocks noGrp="1"/>
          </p:cNvGraphicFramePr>
          <p:nvPr/>
        </p:nvGraphicFramePr>
        <p:xfrm>
          <a:off x="6138462" y="2959044"/>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9" name="TextBox 18">
            <a:extLst>
              <a:ext uri="{FF2B5EF4-FFF2-40B4-BE49-F238E27FC236}">
                <a16:creationId xmlns:a16="http://schemas.microsoft.com/office/drawing/2014/main" id="{74A59338-0526-439C-AC75-A8E651C3EB5F}"/>
              </a:ext>
            </a:extLst>
          </p:cNvPr>
          <p:cNvSpPr txBox="1"/>
          <p:nvPr/>
        </p:nvSpPr>
        <p:spPr>
          <a:xfrm>
            <a:off x="4907538" y="3255002"/>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0" name="TextBox 19">
            <a:extLst>
              <a:ext uri="{FF2B5EF4-FFF2-40B4-BE49-F238E27FC236}">
                <a16:creationId xmlns:a16="http://schemas.microsoft.com/office/drawing/2014/main" id="{AAA45AF8-7F9A-4452-BDC1-026E9C16CEFE}"/>
              </a:ext>
            </a:extLst>
          </p:cNvPr>
          <p:cNvSpPr txBox="1"/>
          <p:nvPr/>
        </p:nvSpPr>
        <p:spPr>
          <a:xfrm>
            <a:off x="4737240" y="3569461"/>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
        <p:nvSpPr>
          <p:cNvPr id="21" name="TextBox 20">
            <a:extLst>
              <a:ext uri="{FF2B5EF4-FFF2-40B4-BE49-F238E27FC236}">
                <a16:creationId xmlns:a16="http://schemas.microsoft.com/office/drawing/2014/main" id="{BD6E40ED-70B9-4BA5-B5C7-4B5DB9A74C0E}"/>
              </a:ext>
            </a:extLst>
          </p:cNvPr>
          <p:cNvSpPr txBox="1"/>
          <p:nvPr/>
        </p:nvSpPr>
        <p:spPr>
          <a:xfrm>
            <a:off x="7227113" y="4353737"/>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graphicFrame>
        <p:nvGraphicFramePr>
          <p:cNvPr id="22" name="Table 9">
            <a:extLst>
              <a:ext uri="{FF2B5EF4-FFF2-40B4-BE49-F238E27FC236}">
                <a16:creationId xmlns:a16="http://schemas.microsoft.com/office/drawing/2014/main" id="{1E80272E-2BAD-47AD-8364-9ACCF6352B13}"/>
              </a:ext>
            </a:extLst>
          </p:cNvPr>
          <p:cNvGraphicFramePr>
            <a:graphicFrameLocks noGrp="1"/>
          </p:cNvGraphicFramePr>
          <p:nvPr/>
        </p:nvGraphicFramePr>
        <p:xfrm>
          <a:off x="6138462" y="4779696"/>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3" name="TextBox 22">
            <a:extLst>
              <a:ext uri="{FF2B5EF4-FFF2-40B4-BE49-F238E27FC236}">
                <a16:creationId xmlns:a16="http://schemas.microsoft.com/office/drawing/2014/main" id="{102D3DDF-D295-4DD9-9A6F-A2DEDB5E77BF}"/>
              </a:ext>
            </a:extLst>
          </p:cNvPr>
          <p:cNvSpPr txBox="1"/>
          <p:nvPr/>
        </p:nvSpPr>
        <p:spPr>
          <a:xfrm>
            <a:off x="4907538" y="5075654"/>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4" name="TextBox 23">
            <a:extLst>
              <a:ext uri="{FF2B5EF4-FFF2-40B4-BE49-F238E27FC236}">
                <a16:creationId xmlns:a16="http://schemas.microsoft.com/office/drawing/2014/main" id="{A6CAFA00-12AC-4399-BF2F-1F9AC5D1821A}"/>
              </a:ext>
            </a:extLst>
          </p:cNvPr>
          <p:cNvSpPr txBox="1"/>
          <p:nvPr/>
        </p:nvSpPr>
        <p:spPr>
          <a:xfrm>
            <a:off x="4667389" y="5437291"/>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4937760"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0" y="1"/>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1283269" y="898166"/>
            <a:ext cx="1620450" cy="162044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314695" y="3119666"/>
            <a:ext cx="3886200" cy="2923877"/>
          </a:xfrm>
          <a:prstGeom prst="rect">
            <a:avLst/>
          </a:prstGeom>
          <a:noFill/>
        </p:spPr>
        <p:txBody>
          <a:bodyPr wrap="square" lIns="0" tIns="0" rIns="0" bIns="0" rtlCol="0">
            <a:spAutoFit/>
          </a:bodyPr>
          <a:lstStyle/>
          <a:p>
            <a:pPr algn="ctr"/>
            <a:r>
              <a:rPr lang="en-US" b="1" dirty="0">
                <a:solidFill>
                  <a:schemeClr val="bg1"/>
                </a:solidFill>
              </a:rPr>
              <a:t>BACKGROUND</a:t>
            </a:r>
          </a:p>
          <a:p>
            <a:pPr algn="ctr"/>
            <a:r>
              <a:rPr lang="en-US" sz="1400" b="1" dirty="0">
                <a:solidFill>
                  <a:schemeClr val="bg1"/>
                </a:solidFill>
              </a:rPr>
              <a:t>Quantum Capital Management LLC </a:t>
            </a:r>
            <a:r>
              <a:rPr lang="en-US" sz="1400" dirty="0">
                <a:solidFill>
                  <a:schemeClr val="bg1"/>
                </a:solidFill>
              </a:rPr>
              <a:t>is </a:t>
            </a:r>
            <a:r>
              <a:rPr lang="en-US" sz="1400" u="sng" dirty="0">
                <a:solidFill>
                  <a:schemeClr val="bg1"/>
                </a:solidFill>
              </a:rPr>
              <a:t>new</a:t>
            </a:r>
            <a:r>
              <a:rPr lang="en-US" sz="1400" dirty="0">
                <a:solidFill>
                  <a:schemeClr val="bg1"/>
                </a:solidFill>
              </a:rPr>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a:p>
            <a:pPr algn="ctr"/>
            <a:endParaRPr lang="en-US" dirty="0">
              <a:solidFill>
                <a:schemeClr val="bg1"/>
              </a:solidFill>
            </a:endParaRPr>
          </a:p>
        </p:txBody>
      </p:sp>
      <p:cxnSp>
        <p:nvCxnSpPr>
          <p:cNvPr id="151" name="Straight Connector 150">
            <a:extLst>
              <a:ext uri="{C183D7F6-B498-43B3-948B-1728B52AA6E4}">
                <adec:decorative xmlns:adec="http://schemas.microsoft.com/office/drawing/2017/decorative" val="1"/>
              </a:ext>
            </a:extLst>
          </p:cNvPr>
          <p:cNvCxnSpPr/>
          <p:nvPr/>
        </p:nvCxnSpPr>
        <p:spPr>
          <a:xfrm>
            <a:off x="1595654" y="2942231"/>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1958253" y="6043543"/>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1718108" y="136418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sp>
        <p:nvSpPr>
          <p:cNvPr id="38" name="Rectangle 37"/>
          <p:cNvSpPr/>
          <p:nvPr/>
        </p:nvSpPr>
        <p:spPr>
          <a:xfrm>
            <a:off x="7812991" y="755511"/>
            <a:ext cx="4211164" cy="192185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8149138" y="1257958"/>
            <a:ext cx="3765364" cy="2154436"/>
          </a:xfrm>
          <a:prstGeom prst="rect">
            <a:avLst/>
          </a:prstGeom>
          <a:noFill/>
        </p:spPr>
        <p:txBody>
          <a:bodyPr wrap="square" lIns="0" tIns="0" rIns="0" bIns="0" rtlCol="0">
            <a:spAutoFit/>
          </a:bodyPr>
          <a:lstStyle/>
          <a:p>
            <a:pPr fontAlgn="base"/>
            <a:r>
              <a:rPr lang="en-US" sz="1400" dirty="0"/>
              <a:t>In 2017, closures of commodities hedge funds outnumbered launches for the first time in data going back to 2000, according to data provider Eurekahedge—a trend that has continued into this year.  </a:t>
            </a:r>
            <a:r>
              <a:rPr lang="en-US" sz="1400" i="1" dirty="0"/>
              <a:t>The reason? </a:t>
            </a:r>
            <a:r>
              <a:rPr lang="en-US" sz="1400" dirty="0"/>
              <a:t>Investors who were burned by the severe two-year market rout that started in 2014 aren’t rushing back, fund managers and traders say, despite prices of commodities, including oil, copper, lumber and cotton, all rebounding to multiyear highs.</a:t>
            </a:r>
          </a:p>
        </p:txBody>
      </p:sp>
      <p:sp>
        <p:nvSpPr>
          <p:cNvPr id="42" name="TextBox 41"/>
          <p:cNvSpPr txBox="1"/>
          <p:nvPr/>
        </p:nvSpPr>
        <p:spPr>
          <a:xfrm>
            <a:off x="8502561" y="755511"/>
            <a:ext cx="2139348" cy="369332"/>
          </a:xfrm>
          <a:prstGeom prst="rect">
            <a:avLst/>
          </a:prstGeom>
          <a:noFill/>
        </p:spPr>
        <p:txBody>
          <a:bodyPr wrap="square" lIns="0" tIns="0" rIns="0" bIns="0" rtlCol="0">
            <a:spAutoFit/>
          </a:bodyPr>
          <a:lstStyle/>
          <a:p>
            <a:pPr>
              <a:tabLst>
                <a:tab pos="347663" algn="l"/>
              </a:tabLst>
            </a:pPr>
            <a:r>
              <a:rPr lang="en-US" sz="2400" dirty="0">
                <a:solidFill>
                  <a:srgbClr val="30353F"/>
                </a:solidFill>
                <a:latin typeface="+mj-lt"/>
              </a:rPr>
              <a:t>The Opportunity</a:t>
            </a:r>
          </a:p>
        </p:txBody>
      </p:sp>
      <p:sp>
        <p:nvSpPr>
          <p:cNvPr id="43" name="Rectangle 42"/>
          <p:cNvSpPr/>
          <p:nvPr/>
        </p:nvSpPr>
        <p:spPr>
          <a:xfrm>
            <a:off x="7812991" y="3607886"/>
            <a:ext cx="4211164" cy="1921859"/>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8149138" y="4110333"/>
            <a:ext cx="3765364" cy="1723549"/>
          </a:xfrm>
          <a:prstGeom prst="rect">
            <a:avLst/>
          </a:prstGeom>
          <a:noFill/>
        </p:spPr>
        <p:txBody>
          <a:bodyPr wrap="square" lIns="0" tIns="0" rIns="0" bIns="0" rtlCol="0">
            <a:spAutoFit/>
          </a:bodyPr>
          <a:lstStyle/>
          <a:p>
            <a:r>
              <a:rPr lang="en-US" sz="1400" dirty="0">
                <a:solidFill>
                  <a:srgbClr val="30353F"/>
                </a:solidFill>
              </a:rPr>
              <a:t>Extract insights from over a 1000 separate data sources consisting of 5 years of data and over 4000 variables. Data sources include: Department of Energy, Chicago Mercantile Exchange and various Global Indexes</a:t>
            </a:r>
          </a:p>
          <a:p>
            <a:endParaRPr lang="en-US" sz="1400" dirty="0">
              <a:solidFill>
                <a:srgbClr val="30353F"/>
              </a:solidFill>
            </a:endParaRPr>
          </a:p>
          <a:p>
            <a:r>
              <a:rPr lang="en-US" sz="1400" dirty="0">
                <a:solidFill>
                  <a:srgbClr val="30353F"/>
                </a:solidFill>
              </a:rPr>
              <a:t>The data is both unstructured and structured to fit into a data warehouse.</a:t>
            </a:r>
          </a:p>
        </p:txBody>
      </p:sp>
      <p:sp>
        <p:nvSpPr>
          <p:cNvPr id="45" name="TextBox 44"/>
          <p:cNvSpPr txBox="1"/>
          <p:nvPr/>
        </p:nvSpPr>
        <p:spPr>
          <a:xfrm>
            <a:off x="8502561" y="3607886"/>
            <a:ext cx="2139348" cy="369332"/>
          </a:xfrm>
          <a:prstGeom prst="rect">
            <a:avLst/>
          </a:prstGeom>
          <a:noFill/>
        </p:spPr>
        <p:txBody>
          <a:bodyPr wrap="square" lIns="0" tIns="0" rIns="0" bIns="0" rtlCol="0">
            <a:spAutoFit/>
          </a:bodyPr>
          <a:lstStyle/>
          <a:p>
            <a:pPr>
              <a:tabLst>
                <a:tab pos="347663" algn="l"/>
              </a:tabLst>
            </a:pPr>
            <a:r>
              <a:rPr lang="en-US" sz="2400" dirty="0">
                <a:solidFill>
                  <a:srgbClr val="30353F"/>
                </a:solidFill>
                <a:latin typeface="+mj-lt"/>
              </a:rPr>
              <a:t>The Challenge</a:t>
            </a:r>
          </a:p>
        </p:txBody>
      </p:sp>
      <p:sp>
        <p:nvSpPr>
          <p:cNvPr id="80" name="Rectangle 79"/>
          <p:cNvSpPr/>
          <p:nvPr/>
        </p:nvSpPr>
        <p:spPr>
          <a:xfrm>
            <a:off x="5685926" y="3610295"/>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p:nvSpPr>
        <p:spPr>
          <a:xfrm>
            <a:off x="5351424" y="3610387"/>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5"/>
          <p:cNvSpPr>
            <a:spLocks noEditPoints="1"/>
          </p:cNvSpPr>
          <p:nvPr/>
        </p:nvSpPr>
        <p:spPr bwMode="auto">
          <a:xfrm>
            <a:off x="5518199" y="3874053"/>
            <a:ext cx="369417" cy="175634"/>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TextBox 85"/>
          <p:cNvSpPr txBox="1"/>
          <p:nvPr/>
        </p:nvSpPr>
        <p:spPr>
          <a:xfrm>
            <a:off x="6184005" y="3623428"/>
            <a:ext cx="1492973" cy="492443"/>
          </a:xfrm>
          <a:prstGeom prst="rect">
            <a:avLst/>
          </a:prstGeom>
          <a:noFill/>
        </p:spPr>
        <p:txBody>
          <a:bodyPr wrap="none" lIns="0" tIns="0" rIns="0" bIns="0" rtlCol="0">
            <a:spAutoFit/>
          </a:bodyPr>
          <a:lstStyle/>
          <a:p>
            <a:r>
              <a:rPr lang="en-US" sz="3200" b="1" dirty="0">
                <a:solidFill>
                  <a:srgbClr val="30353F"/>
                </a:solidFill>
              </a:rPr>
              <a:t>~ 5 Years</a:t>
            </a:r>
          </a:p>
        </p:txBody>
      </p:sp>
      <p:sp>
        <p:nvSpPr>
          <p:cNvPr id="87" name="TextBox 86"/>
          <p:cNvSpPr txBox="1"/>
          <p:nvPr/>
        </p:nvSpPr>
        <p:spPr>
          <a:xfrm>
            <a:off x="6334133" y="4062360"/>
            <a:ext cx="621260" cy="246221"/>
          </a:xfrm>
          <a:prstGeom prst="rect">
            <a:avLst/>
          </a:prstGeom>
          <a:noFill/>
        </p:spPr>
        <p:txBody>
          <a:bodyPr wrap="none" lIns="0" tIns="0" rIns="0" bIns="0" rtlCol="0">
            <a:spAutoFit/>
          </a:bodyPr>
          <a:lstStyle/>
          <a:p>
            <a:r>
              <a:rPr lang="en-US" sz="1600" b="1" dirty="0">
                <a:solidFill>
                  <a:srgbClr val="30353F"/>
                </a:solidFill>
              </a:rPr>
              <a:t>of Data</a:t>
            </a:r>
          </a:p>
        </p:txBody>
      </p:sp>
      <p:sp>
        <p:nvSpPr>
          <p:cNvPr id="88" name="Rectangle 87"/>
          <p:cNvSpPr/>
          <p:nvPr/>
        </p:nvSpPr>
        <p:spPr>
          <a:xfrm>
            <a:off x="5685926" y="4763905"/>
            <a:ext cx="2048949" cy="702967"/>
          </a:xfrm>
          <a:prstGeom prst="rect">
            <a:avLst/>
          </a:prstGeom>
          <a:gradFill flip="none" rotWithShape="1">
            <a:gsLst>
              <a:gs pos="100000">
                <a:schemeClr val="bg1"/>
              </a:gs>
              <a:gs pos="53000">
                <a:srgbClr val="AFB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p:cNvSpPr/>
          <p:nvPr/>
        </p:nvSpPr>
        <p:spPr>
          <a:xfrm>
            <a:off x="5351424" y="4763997"/>
            <a:ext cx="702967" cy="702967"/>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reeform 5"/>
          <p:cNvSpPr>
            <a:spLocks noEditPoints="1"/>
          </p:cNvSpPr>
          <p:nvPr/>
        </p:nvSpPr>
        <p:spPr bwMode="auto">
          <a:xfrm>
            <a:off x="5518199" y="5027663"/>
            <a:ext cx="369417" cy="175634"/>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TextBox 90"/>
          <p:cNvSpPr txBox="1"/>
          <p:nvPr/>
        </p:nvSpPr>
        <p:spPr>
          <a:xfrm>
            <a:off x="6279541" y="4777038"/>
            <a:ext cx="1038746" cy="492443"/>
          </a:xfrm>
          <a:prstGeom prst="rect">
            <a:avLst/>
          </a:prstGeom>
          <a:noFill/>
        </p:spPr>
        <p:txBody>
          <a:bodyPr wrap="none" lIns="0" tIns="0" rIns="0" bIns="0" rtlCol="0">
            <a:spAutoFit/>
          </a:bodyPr>
          <a:lstStyle/>
          <a:p>
            <a:r>
              <a:rPr lang="en-US" sz="3200" b="1" dirty="0">
                <a:solidFill>
                  <a:srgbClr val="30353F"/>
                </a:solidFill>
              </a:rPr>
              <a:t>4000+</a:t>
            </a:r>
          </a:p>
        </p:txBody>
      </p:sp>
      <p:sp>
        <p:nvSpPr>
          <p:cNvPr id="92" name="TextBox 91"/>
          <p:cNvSpPr txBox="1"/>
          <p:nvPr/>
        </p:nvSpPr>
        <p:spPr>
          <a:xfrm>
            <a:off x="6334133" y="5215970"/>
            <a:ext cx="804516" cy="246221"/>
          </a:xfrm>
          <a:prstGeom prst="rect">
            <a:avLst/>
          </a:prstGeom>
          <a:noFill/>
        </p:spPr>
        <p:txBody>
          <a:bodyPr wrap="none" lIns="0" tIns="0" rIns="0" bIns="0" rtlCol="0">
            <a:spAutoFit/>
          </a:bodyPr>
          <a:lstStyle/>
          <a:p>
            <a:r>
              <a:rPr lang="en-US" sz="1600" b="1" dirty="0">
                <a:solidFill>
                  <a:srgbClr val="30353F"/>
                </a:solidFill>
              </a:rPr>
              <a:t>Variables</a:t>
            </a:r>
          </a:p>
        </p:txBody>
      </p:sp>
      <p:pic>
        <p:nvPicPr>
          <p:cNvPr id="46" name="Picture 45">
            <a:extLst>
              <a:ext uri="{FF2B5EF4-FFF2-40B4-BE49-F238E27FC236}">
                <a16:creationId xmlns:a16="http://schemas.microsoft.com/office/drawing/2014/main" id="{27485B31-C80F-4B4D-843D-0A3D52E0A6D4}"/>
              </a:ext>
            </a:extLst>
          </p:cNvPr>
          <p:cNvPicPr>
            <a:picLocks noChangeAspect="1"/>
          </p:cNvPicPr>
          <p:nvPr/>
        </p:nvPicPr>
        <p:blipFill>
          <a:blip r:embed="rId4"/>
          <a:stretch>
            <a:fillRect/>
          </a:stretch>
        </p:blipFill>
        <p:spPr>
          <a:xfrm>
            <a:off x="5853233" y="798611"/>
            <a:ext cx="1881642" cy="2605351"/>
          </a:xfrm>
          <a:prstGeom prst="rect">
            <a:avLst/>
          </a:prstGeom>
        </p:spPr>
      </p:pic>
    </p:spTree>
    <p:extLst>
      <p:ext uri="{BB962C8B-B14F-4D97-AF65-F5344CB8AC3E}">
        <p14:creationId xmlns:p14="http://schemas.microsoft.com/office/powerpoint/2010/main" val="3773438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38960" y="196483"/>
            <a:ext cx="8420313" cy="1325563"/>
          </a:xfrm>
        </p:spPr>
        <p:txBody>
          <a:bodyPr/>
          <a:lstStyle/>
          <a:p>
            <a:r>
              <a:rPr lang="en-US" dirty="0"/>
              <a:t>KEY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averaged 11% annual returns, always in a relatively narrow band from 8% to 15% in any given year.</a:t>
            </a:r>
          </a:p>
          <a:p>
            <a:pPr marL="0" indent="0">
              <a:buNone/>
            </a:pP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125881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The Tools and Platform</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8555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8" name="Screen-Shot-2019-11-04-at-3.01.25-PM.jpg" descr="Screen-Shot-2019-11-04-at-3.01.25-PM.jpg"/>
          <p:cNvPicPr>
            <a:picLocks noChangeAspect="1"/>
          </p:cNvPicPr>
          <p:nvPr/>
        </p:nvPicPr>
        <p:blipFill>
          <a:blip r:embed="rId2"/>
          <a:stretch>
            <a:fillRect/>
          </a:stretch>
        </p:blipFill>
        <p:spPr>
          <a:xfrm>
            <a:off x="-8965" y="-10101"/>
            <a:ext cx="12209930" cy="6878202"/>
          </a:xfrm>
          <a:prstGeom prst="rect">
            <a:avLst/>
          </a:prstGeom>
          <a:ln w="12700">
            <a:miter lim="400000"/>
          </a:ln>
        </p:spPr>
      </p:pic>
      <p:sp>
        <p:nvSpPr>
          <p:cNvPr id="679" name="bk object 16"/>
          <p:cNvSpPr/>
          <p:nvPr/>
        </p:nvSpPr>
        <p:spPr>
          <a:xfrm>
            <a:off x="3445028" y="1354816"/>
            <a:ext cx="4145427" cy="629217"/>
          </a:xfrm>
          <a:custGeom>
            <a:avLst/>
            <a:gdLst/>
            <a:ahLst/>
            <a:cxnLst>
              <a:cxn ang="0">
                <a:pos x="wd2" y="hd2"/>
              </a:cxn>
              <a:cxn ang="5400000">
                <a:pos x="wd2" y="hd2"/>
              </a:cxn>
              <a:cxn ang="10800000">
                <a:pos x="wd2" y="hd2"/>
              </a:cxn>
              <a:cxn ang="16200000">
                <a:pos x="wd2" y="hd2"/>
              </a:cxn>
            </a:cxnLst>
            <a:rect l="0" t="0" r="r" b="b"/>
            <a:pathLst>
              <a:path w="21600" h="21600" extrusionOk="0">
                <a:moveTo>
                  <a:pt x="21475" y="0"/>
                </a:moveTo>
                <a:lnTo>
                  <a:pt x="125" y="0"/>
                </a:lnTo>
                <a:lnTo>
                  <a:pt x="76" y="64"/>
                </a:lnTo>
                <a:lnTo>
                  <a:pt x="36" y="240"/>
                </a:lnTo>
                <a:lnTo>
                  <a:pt x="10" y="501"/>
                </a:lnTo>
                <a:lnTo>
                  <a:pt x="0" y="820"/>
                </a:lnTo>
                <a:lnTo>
                  <a:pt x="0" y="20780"/>
                </a:lnTo>
                <a:lnTo>
                  <a:pt x="10" y="21099"/>
                </a:lnTo>
                <a:lnTo>
                  <a:pt x="36" y="21360"/>
                </a:lnTo>
                <a:lnTo>
                  <a:pt x="76" y="21536"/>
                </a:lnTo>
                <a:lnTo>
                  <a:pt x="125" y="21600"/>
                </a:lnTo>
                <a:lnTo>
                  <a:pt x="21475" y="21600"/>
                </a:lnTo>
                <a:lnTo>
                  <a:pt x="21524" y="21536"/>
                </a:lnTo>
                <a:lnTo>
                  <a:pt x="21564" y="21360"/>
                </a:lnTo>
                <a:lnTo>
                  <a:pt x="21590" y="21099"/>
                </a:lnTo>
                <a:lnTo>
                  <a:pt x="21600" y="20780"/>
                </a:lnTo>
                <a:lnTo>
                  <a:pt x="21600" y="820"/>
                </a:lnTo>
                <a:lnTo>
                  <a:pt x="21590" y="501"/>
                </a:lnTo>
                <a:lnTo>
                  <a:pt x="21564" y="240"/>
                </a:lnTo>
                <a:lnTo>
                  <a:pt x="21524" y="64"/>
                </a:lnTo>
                <a:lnTo>
                  <a:pt x="21475" y="0"/>
                </a:lnTo>
                <a:close/>
              </a:path>
            </a:pathLst>
          </a:custGeom>
          <a:solidFill>
            <a:srgbClr val="5EC0F3"/>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680" name="bk object 17"/>
          <p:cNvSpPr/>
          <p:nvPr/>
        </p:nvSpPr>
        <p:spPr>
          <a:xfrm>
            <a:off x="3445028" y="4025022"/>
            <a:ext cx="5086611" cy="354266"/>
          </a:xfrm>
          <a:custGeom>
            <a:avLst/>
            <a:gdLst/>
            <a:ahLst/>
            <a:cxnLst>
              <a:cxn ang="0">
                <a:pos x="wd2" y="hd2"/>
              </a:cxn>
              <a:cxn ang="5400000">
                <a:pos x="wd2" y="hd2"/>
              </a:cxn>
              <a:cxn ang="10800000">
                <a:pos x="wd2" y="hd2"/>
              </a:cxn>
              <a:cxn ang="16200000">
                <a:pos x="wd2" y="hd2"/>
              </a:cxn>
            </a:cxnLst>
            <a:rect l="0" t="0" r="r" b="b"/>
            <a:pathLst>
              <a:path w="21600" h="21600" extrusionOk="0">
                <a:moveTo>
                  <a:pt x="21499" y="0"/>
                </a:moveTo>
                <a:lnTo>
                  <a:pt x="101" y="0"/>
                </a:lnTo>
                <a:lnTo>
                  <a:pt x="62" y="114"/>
                </a:lnTo>
                <a:lnTo>
                  <a:pt x="30" y="427"/>
                </a:lnTo>
                <a:lnTo>
                  <a:pt x="8" y="890"/>
                </a:lnTo>
                <a:lnTo>
                  <a:pt x="0" y="1457"/>
                </a:lnTo>
                <a:lnTo>
                  <a:pt x="0" y="20143"/>
                </a:lnTo>
                <a:lnTo>
                  <a:pt x="8" y="20710"/>
                </a:lnTo>
                <a:lnTo>
                  <a:pt x="30" y="21173"/>
                </a:lnTo>
                <a:lnTo>
                  <a:pt x="62" y="21485"/>
                </a:lnTo>
                <a:lnTo>
                  <a:pt x="101" y="21600"/>
                </a:lnTo>
                <a:lnTo>
                  <a:pt x="21499" y="21600"/>
                </a:lnTo>
                <a:lnTo>
                  <a:pt x="21538" y="21485"/>
                </a:lnTo>
                <a:lnTo>
                  <a:pt x="21570" y="21173"/>
                </a:lnTo>
                <a:lnTo>
                  <a:pt x="21592" y="20710"/>
                </a:lnTo>
                <a:lnTo>
                  <a:pt x="21600" y="20143"/>
                </a:lnTo>
                <a:lnTo>
                  <a:pt x="21600" y="1457"/>
                </a:lnTo>
                <a:lnTo>
                  <a:pt x="21592" y="890"/>
                </a:lnTo>
                <a:lnTo>
                  <a:pt x="21570" y="427"/>
                </a:lnTo>
                <a:lnTo>
                  <a:pt x="21538" y="114"/>
                </a:lnTo>
                <a:lnTo>
                  <a:pt x="21499" y="0"/>
                </a:lnTo>
                <a:close/>
              </a:path>
            </a:pathLst>
          </a:custGeom>
          <a:solidFill>
            <a:srgbClr val="5EC0F3"/>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681" name="bk object 18"/>
          <p:cNvSpPr/>
          <p:nvPr/>
        </p:nvSpPr>
        <p:spPr>
          <a:xfrm>
            <a:off x="3445028" y="4442738"/>
            <a:ext cx="5086611" cy="354266"/>
          </a:xfrm>
          <a:custGeom>
            <a:avLst/>
            <a:gdLst/>
            <a:ahLst/>
            <a:cxnLst>
              <a:cxn ang="0">
                <a:pos x="wd2" y="hd2"/>
              </a:cxn>
              <a:cxn ang="5400000">
                <a:pos x="wd2" y="hd2"/>
              </a:cxn>
              <a:cxn ang="10800000">
                <a:pos x="wd2" y="hd2"/>
              </a:cxn>
              <a:cxn ang="16200000">
                <a:pos x="wd2" y="hd2"/>
              </a:cxn>
            </a:cxnLst>
            <a:rect l="0" t="0" r="r" b="b"/>
            <a:pathLst>
              <a:path w="21600" h="21600" extrusionOk="0">
                <a:moveTo>
                  <a:pt x="21499" y="0"/>
                </a:moveTo>
                <a:lnTo>
                  <a:pt x="101" y="0"/>
                </a:lnTo>
                <a:lnTo>
                  <a:pt x="62" y="114"/>
                </a:lnTo>
                <a:lnTo>
                  <a:pt x="30" y="427"/>
                </a:lnTo>
                <a:lnTo>
                  <a:pt x="8" y="890"/>
                </a:lnTo>
                <a:lnTo>
                  <a:pt x="0" y="1457"/>
                </a:lnTo>
                <a:lnTo>
                  <a:pt x="0" y="20143"/>
                </a:lnTo>
                <a:lnTo>
                  <a:pt x="8" y="20710"/>
                </a:lnTo>
                <a:lnTo>
                  <a:pt x="30" y="21173"/>
                </a:lnTo>
                <a:lnTo>
                  <a:pt x="62" y="21485"/>
                </a:lnTo>
                <a:lnTo>
                  <a:pt x="101" y="21600"/>
                </a:lnTo>
                <a:lnTo>
                  <a:pt x="21499" y="21600"/>
                </a:lnTo>
                <a:lnTo>
                  <a:pt x="21538" y="21485"/>
                </a:lnTo>
                <a:lnTo>
                  <a:pt x="21570" y="21173"/>
                </a:lnTo>
                <a:lnTo>
                  <a:pt x="21592" y="20710"/>
                </a:lnTo>
                <a:lnTo>
                  <a:pt x="21600" y="20143"/>
                </a:lnTo>
                <a:lnTo>
                  <a:pt x="21600" y="1457"/>
                </a:lnTo>
                <a:lnTo>
                  <a:pt x="21592" y="890"/>
                </a:lnTo>
                <a:lnTo>
                  <a:pt x="21570" y="427"/>
                </a:lnTo>
                <a:lnTo>
                  <a:pt x="21538" y="114"/>
                </a:lnTo>
                <a:lnTo>
                  <a:pt x="21499" y="0"/>
                </a:lnTo>
                <a:close/>
              </a:path>
            </a:pathLst>
          </a:custGeom>
          <a:solidFill>
            <a:srgbClr val="5EC0F3"/>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682" name="bk object 19"/>
          <p:cNvSpPr/>
          <p:nvPr/>
        </p:nvSpPr>
        <p:spPr>
          <a:xfrm>
            <a:off x="7669768" y="1354816"/>
            <a:ext cx="861869" cy="861870"/>
          </a:xfrm>
          <a:custGeom>
            <a:avLst/>
            <a:gdLst/>
            <a:ahLst/>
            <a:cxnLst>
              <a:cxn ang="0">
                <a:pos x="wd2" y="hd2"/>
              </a:cxn>
              <a:cxn ang="5400000">
                <a:pos x="wd2" y="hd2"/>
              </a:cxn>
              <a:cxn ang="10800000">
                <a:pos x="wd2" y="hd2"/>
              </a:cxn>
              <a:cxn ang="16200000">
                <a:pos x="wd2" y="hd2"/>
              </a:cxn>
            </a:cxnLst>
            <a:rect l="0" t="0" r="r" b="b"/>
            <a:pathLst>
              <a:path w="21600" h="21600" extrusionOk="0">
                <a:moveTo>
                  <a:pt x="21001" y="0"/>
                </a:moveTo>
                <a:lnTo>
                  <a:pt x="599" y="0"/>
                </a:lnTo>
                <a:lnTo>
                  <a:pt x="366" y="47"/>
                </a:lnTo>
                <a:lnTo>
                  <a:pt x="175" y="175"/>
                </a:lnTo>
                <a:lnTo>
                  <a:pt x="47" y="366"/>
                </a:lnTo>
                <a:lnTo>
                  <a:pt x="0" y="599"/>
                </a:lnTo>
                <a:lnTo>
                  <a:pt x="0" y="21001"/>
                </a:lnTo>
                <a:lnTo>
                  <a:pt x="47" y="21234"/>
                </a:lnTo>
                <a:lnTo>
                  <a:pt x="175" y="21425"/>
                </a:lnTo>
                <a:lnTo>
                  <a:pt x="366" y="21553"/>
                </a:lnTo>
                <a:lnTo>
                  <a:pt x="599" y="21600"/>
                </a:lnTo>
                <a:lnTo>
                  <a:pt x="21001" y="21600"/>
                </a:lnTo>
                <a:lnTo>
                  <a:pt x="21234" y="21553"/>
                </a:lnTo>
                <a:lnTo>
                  <a:pt x="21425" y="21425"/>
                </a:lnTo>
                <a:lnTo>
                  <a:pt x="21553" y="21234"/>
                </a:lnTo>
                <a:lnTo>
                  <a:pt x="21600" y="21001"/>
                </a:lnTo>
                <a:lnTo>
                  <a:pt x="21600" y="599"/>
                </a:lnTo>
                <a:lnTo>
                  <a:pt x="21553" y="366"/>
                </a:lnTo>
                <a:lnTo>
                  <a:pt x="21425" y="175"/>
                </a:lnTo>
                <a:lnTo>
                  <a:pt x="21234" y="47"/>
                </a:lnTo>
                <a:lnTo>
                  <a:pt x="21001" y="0"/>
                </a:lnTo>
                <a:close/>
              </a:path>
            </a:pathLst>
          </a:custGeom>
          <a:solidFill>
            <a:srgbClr val="003563"/>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683" name="bk object 20"/>
          <p:cNvSpPr/>
          <p:nvPr/>
        </p:nvSpPr>
        <p:spPr>
          <a:xfrm>
            <a:off x="3445028" y="2063345"/>
            <a:ext cx="5086611" cy="1892941"/>
          </a:xfrm>
          <a:custGeom>
            <a:avLst/>
            <a:gdLst/>
            <a:ahLst/>
            <a:cxnLst>
              <a:cxn ang="0">
                <a:pos x="wd2" y="hd2"/>
              </a:cxn>
              <a:cxn ang="5400000">
                <a:pos x="wd2" y="hd2"/>
              </a:cxn>
              <a:cxn ang="10800000">
                <a:pos x="wd2" y="hd2"/>
              </a:cxn>
              <a:cxn ang="16200000">
                <a:pos x="wd2" y="hd2"/>
              </a:cxn>
            </a:cxnLst>
            <a:rect l="0" t="0" r="r" b="b"/>
            <a:pathLst>
              <a:path w="21600" h="21600" extrusionOk="0">
                <a:moveTo>
                  <a:pt x="21499" y="0"/>
                </a:moveTo>
                <a:lnTo>
                  <a:pt x="101" y="0"/>
                </a:lnTo>
                <a:lnTo>
                  <a:pt x="62" y="21"/>
                </a:lnTo>
                <a:lnTo>
                  <a:pt x="30" y="80"/>
                </a:lnTo>
                <a:lnTo>
                  <a:pt x="8" y="167"/>
                </a:lnTo>
                <a:lnTo>
                  <a:pt x="0" y="273"/>
                </a:lnTo>
                <a:lnTo>
                  <a:pt x="0" y="21327"/>
                </a:lnTo>
                <a:lnTo>
                  <a:pt x="8" y="21433"/>
                </a:lnTo>
                <a:lnTo>
                  <a:pt x="30" y="21520"/>
                </a:lnTo>
                <a:lnTo>
                  <a:pt x="62" y="21579"/>
                </a:lnTo>
                <a:lnTo>
                  <a:pt x="101" y="21600"/>
                </a:lnTo>
                <a:lnTo>
                  <a:pt x="21499" y="21600"/>
                </a:lnTo>
                <a:lnTo>
                  <a:pt x="21538" y="21579"/>
                </a:lnTo>
                <a:lnTo>
                  <a:pt x="21570" y="21520"/>
                </a:lnTo>
                <a:lnTo>
                  <a:pt x="21592" y="21433"/>
                </a:lnTo>
                <a:lnTo>
                  <a:pt x="21600" y="21327"/>
                </a:lnTo>
                <a:lnTo>
                  <a:pt x="21600" y="273"/>
                </a:lnTo>
                <a:lnTo>
                  <a:pt x="21592" y="167"/>
                </a:lnTo>
                <a:lnTo>
                  <a:pt x="21570" y="80"/>
                </a:lnTo>
                <a:lnTo>
                  <a:pt x="21538" y="21"/>
                </a:lnTo>
                <a:lnTo>
                  <a:pt x="21499" y="0"/>
                </a:lnTo>
                <a:close/>
              </a:path>
            </a:pathLst>
          </a:custGeom>
          <a:solidFill>
            <a:srgbClr val="003563"/>
          </a:solidFill>
          <a:ln w="12700">
            <a:miter lim="400000"/>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684" name="object 2"/>
          <p:cNvSpPr txBox="1"/>
          <p:nvPr/>
        </p:nvSpPr>
        <p:spPr>
          <a:xfrm>
            <a:off x="6589375" y="1700140"/>
            <a:ext cx="61981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9">
                <a:solidFill>
                  <a:srgbClr val="FFFFFF"/>
                </a:solidFill>
              </a:defRPr>
            </a:pPr>
            <a:r>
              <a:rPr kumimoji="0" sz="1400" b="0" i="0" u="none" strike="noStrike" kern="0" cap="none" spc="9" normalizeH="0" baseline="0" noProof="0">
                <a:ln>
                  <a:noFill/>
                </a:ln>
                <a:solidFill>
                  <a:srgbClr val="FFFFFF"/>
                </a:solidFill>
                <a:effectLst/>
                <a:uLnTx/>
                <a:uFillTx/>
                <a:latin typeface="Calibri"/>
                <a:cs typeface="Calibri"/>
                <a:sym typeface="Calibri"/>
              </a:rPr>
              <a:t>P</a:t>
            </a:r>
            <a:r>
              <a:rPr kumimoji="0" sz="1400" b="0" i="0" u="none" strike="noStrike" kern="0" cap="none" spc="12" normalizeH="0" baseline="0" noProof="0">
                <a:ln>
                  <a:noFill/>
                </a:ln>
                <a:solidFill>
                  <a:srgbClr val="FFFFFF"/>
                </a:solidFill>
                <a:effectLst/>
                <a:uLnTx/>
                <a:uFillTx/>
                <a:latin typeface="Calibri"/>
                <a:cs typeface="Calibri"/>
                <a:sym typeface="Calibri"/>
              </a:rPr>
              <a:t>y</a:t>
            </a:r>
            <a:r>
              <a:rPr kumimoji="0" sz="1400" b="0" i="0" u="none" strike="noStrike" kern="0" cap="none" spc="-18" normalizeH="0" baseline="0" noProof="0">
                <a:ln>
                  <a:noFill/>
                </a:ln>
                <a:solidFill>
                  <a:srgbClr val="FFFFFF"/>
                </a:solidFill>
                <a:effectLst/>
                <a:uLnTx/>
                <a:uFillTx/>
                <a:latin typeface="Calibri"/>
                <a:cs typeface="Calibri"/>
                <a:sym typeface="Calibri"/>
              </a:rPr>
              <a:t>th</a:t>
            </a:r>
            <a:r>
              <a:rPr kumimoji="0" sz="1400" b="0" i="0" u="none" strike="noStrike" kern="0" cap="none" spc="-15" normalizeH="0" baseline="0" noProof="0">
                <a:ln>
                  <a:noFill/>
                </a:ln>
                <a:solidFill>
                  <a:srgbClr val="FFFFFF"/>
                </a:solidFill>
                <a:effectLst/>
                <a:uLnTx/>
                <a:uFillTx/>
                <a:latin typeface="Calibri"/>
                <a:cs typeface="Calibri"/>
                <a:sym typeface="Calibri"/>
              </a:rPr>
              <a:t>o</a:t>
            </a:r>
            <a:r>
              <a:rPr kumimoji="0" sz="1400" b="0" i="0" u="none" strike="noStrike" kern="0" cap="none" spc="12" normalizeH="0" baseline="0" noProof="0">
                <a:ln>
                  <a:noFill/>
                </a:ln>
                <a:solidFill>
                  <a:srgbClr val="FFFFFF"/>
                </a:solidFill>
                <a:effectLst/>
                <a:uLnTx/>
                <a:uFillTx/>
                <a:latin typeface="Calibri"/>
                <a:cs typeface="Calibri"/>
                <a:sym typeface="Calibri"/>
              </a:rPr>
              <a:t>n</a:t>
            </a:r>
          </a:p>
        </p:txBody>
      </p:sp>
      <p:sp>
        <p:nvSpPr>
          <p:cNvPr id="685" name="object 3"/>
          <p:cNvSpPr txBox="1"/>
          <p:nvPr/>
        </p:nvSpPr>
        <p:spPr>
          <a:xfrm>
            <a:off x="7921834" y="1560793"/>
            <a:ext cx="321721"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41">
                <a:solidFill>
                  <a:srgbClr val="FFFFFF"/>
                </a:solidFill>
              </a:defRPr>
            </a:pPr>
            <a:r>
              <a:rPr kumimoji="0" sz="1400" b="0" i="0" u="none" strike="noStrike" kern="0" cap="none" spc="-41" normalizeH="0" baseline="0" noProof="0">
                <a:ln>
                  <a:noFill/>
                </a:ln>
                <a:solidFill>
                  <a:srgbClr val="FFFFFF"/>
                </a:solidFill>
                <a:effectLst/>
                <a:uLnTx/>
                <a:uFillTx/>
                <a:latin typeface="Calibri"/>
                <a:cs typeface="Calibri"/>
                <a:sym typeface="Calibri"/>
              </a:rPr>
              <a:t>S</a:t>
            </a:r>
            <a:r>
              <a:rPr kumimoji="0" sz="1400" b="0" i="0" u="none" strike="noStrike" kern="0" cap="none" spc="-27" normalizeH="0" baseline="0" noProof="0">
                <a:ln>
                  <a:noFill/>
                </a:ln>
                <a:solidFill>
                  <a:srgbClr val="FFFFFF"/>
                </a:solidFill>
                <a:effectLst/>
                <a:uLnTx/>
                <a:uFillTx/>
                <a:latin typeface="Calibri"/>
                <a:cs typeface="Calibri"/>
                <a:sym typeface="Calibri"/>
              </a:rPr>
              <a:t>Q</a:t>
            </a:r>
            <a:r>
              <a:rPr kumimoji="0" sz="1400" b="0" i="0" u="none" strike="noStrike" kern="0" cap="none" spc="0" normalizeH="0" baseline="0" noProof="0">
                <a:ln>
                  <a:noFill/>
                </a:ln>
                <a:solidFill>
                  <a:srgbClr val="FFFFFF"/>
                </a:solidFill>
                <a:effectLst/>
                <a:uLnTx/>
                <a:uFillTx/>
                <a:latin typeface="Calibri"/>
                <a:cs typeface="Calibri"/>
                <a:sym typeface="Calibri"/>
              </a:rPr>
              <a:t>L</a:t>
            </a:r>
          </a:p>
        </p:txBody>
      </p:sp>
      <p:sp>
        <p:nvSpPr>
          <p:cNvPr id="686" name="object 4"/>
          <p:cNvSpPr txBox="1"/>
          <p:nvPr/>
        </p:nvSpPr>
        <p:spPr>
          <a:xfrm>
            <a:off x="5669343" y="1700140"/>
            <a:ext cx="42665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15">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15" normalizeH="0" baseline="0" noProof="0">
                <a:ln>
                  <a:noFill/>
                </a:ln>
                <a:solidFill>
                  <a:srgbClr val="FFFFFF"/>
                </a:solidFill>
                <a:effectLst/>
                <a:uLnTx/>
                <a:uFillTx/>
                <a:latin typeface="Calibri"/>
                <a:cs typeface="Calibri"/>
                <a:sym typeface="Calibri"/>
              </a:rPr>
              <a:t>C++</a:t>
            </a:r>
          </a:p>
        </p:txBody>
      </p:sp>
      <p:sp>
        <p:nvSpPr>
          <p:cNvPr id="687" name="object 5"/>
          <p:cNvSpPr txBox="1"/>
          <p:nvPr/>
        </p:nvSpPr>
        <p:spPr>
          <a:xfrm>
            <a:off x="3909652" y="2306336"/>
            <a:ext cx="77409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29">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29" normalizeH="0" baseline="0" noProof="0">
                <a:ln>
                  <a:noFill/>
                </a:ln>
                <a:solidFill>
                  <a:srgbClr val="FFFFFF"/>
                </a:solidFill>
                <a:effectLst/>
                <a:uLnTx/>
                <a:uFillTx/>
                <a:latin typeface="Calibri"/>
                <a:cs typeface="Calibri"/>
                <a:sym typeface="Calibri"/>
              </a:rPr>
              <a:t>Geospatial</a:t>
            </a:r>
          </a:p>
        </p:txBody>
      </p:sp>
      <p:sp>
        <p:nvSpPr>
          <p:cNvPr id="688" name="object 6"/>
          <p:cNvSpPr txBox="1"/>
          <p:nvPr/>
        </p:nvSpPr>
        <p:spPr>
          <a:xfrm>
            <a:off x="3871898" y="3459017"/>
            <a:ext cx="849607"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21">
                <a:solidFill>
                  <a:srgbClr val="FFFFFF"/>
                </a:solidFill>
              </a:defRPr>
            </a:pPr>
            <a:r>
              <a:rPr kumimoji="0" sz="1400" b="0" i="0" u="none" strike="noStrike" kern="0" cap="none" spc="-21" normalizeH="0" baseline="0" noProof="0">
                <a:ln>
                  <a:noFill/>
                </a:ln>
                <a:solidFill>
                  <a:srgbClr val="FFFFFF"/>
                </a:solidFill>
                <a:effectLst/>
                <a:uLnTx/>
                <a:uFillTx/>
                <a:latin typeface="Calibri"/>
                <a:cs typeface="Calibri"/>
                <a:sym typeface="Calibri"/>
              </a:rPr>
              <a:t>Time</a:t>
            </a:r>
            <a:r>
              <a:rPr kumimoji="0" sz="1400" b="0" i="0" u="none" strike="noStrike" kern="0" cap="none" spc="-85" normalizeH="0" baseline="0" noProof="0">
                <a:ln>
                  <a:noFill/>
                </a:ln>
                <a:solidFill>
                  <a:srgbClr val="FFFFFF"/>
                </a:solidFill>
                <a:effectLst/>
                <a:uLnTx/>
                <a:uFillTx/>
                <a:latin typeface="Calibri"/>
                <a:cs typeface="Calibri"/>
                <a:sym typeface="Calibri"/>
              </a:rPr>
              <a:t> </a:t>
            </a:r>
            <a:r>
              <a:rPr kumimoji="0" sz="1400" b="0" i="0" u="none" strike="noStrike" kern="0" cap="none" spc="-29" normalizeH="0" baseline="0" noProof="0">
                <a:ln>
                  <a:noFill/>
                </a:ln>
                <a:solidFill>
                  <a:srgbClr val="FFFFFF"/>
                </a:solidFill>
                <a:effectLst/>
                <a:uLnTx/>
                <a:uFillTx/>
                <a:latin typeface="Calibri"/>
                <a:cs typeface="Calibri"/>
                <a:sym typeface="Calibri"/>
              </a:rPr>
              <a:t>Series</a:t>
            </a:r>
          </a:p>
        </p:txBody>
      </p:sp>
      <p:sp>
        <p:nvSpPr>
          <p:cNvPr id="689" name="object 7"/>
          <p:cNvSpPr txBox="1"/>
          <p:nvPr/>
        </p:nvSpPr>
        <p:spPr>
          <a:xfrm>
            <a:off x="3846784" y="2887965"/>
            <a:ext cx="899833"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29">
                <a:solidFill>
                  <a:srgbClr val="FFFFFF"/>
                </a:solidFill>
              </a:defRPr>
            </a:pPr>
            <a:r>
              <a:rPr kumimoji="0" sz="1400" b="0" i="0" u="none" strike="noStrike" kern="0" cap="none" spc="-29" normalizeH="0" baseline="0" noProof="0">
                <a:ln>
                  <a:noFill/>
                </a:ln>
                <a:solidFill>
                  <a:srgbClr val="FFFFFF"/>
                </a:solidFill>
                <a:effectLst/>
                <a:uLnTx/>
                <a:uFillTx/>
                <a:latin typeface="Calibri"/>
                <a:cs typeface="Calibri"/>
                <a:sym typeface="Calibri"/>
              </a:rPr>
              <a:t>Event</a:t>
            </a:r>
            <a:r>
              <a:rPr kumimoji="0" sz="1400" b="0" i="0" u="none" strike="noStrike" kern="0" cap="none" spc="-82" normalizeH="0" baseline="0" noProof="0">
                <a:ln>
                  <a:noFill/>
                </a:ln>
                <a:solidFill>
                  <a:srgbClr val="FFFFFF"/>
                </a:solidFill>
                <a:effectLst/>
                <a:uLnTx/>
                <a:uFillTx/>
                <a:latin typeface="Calibri"/>
                <a:cs typeface="Calibri"/>
                <a:sym typeface="Calibri"/>
              </a:rPr>
              <a:t> </a:t>
            </a:r>
            <a:r>
              <a:rPr kumimoji="0" sz="1400" b="0" i="0" u="none" strike="noStrike" kern="0" cap="none" spc="-29" normalizeH="0" baseline="0" noProof="0">
                <a:ln>
                  <a:noFill/>
                </a:ln>
                <a:solidFill>
                  <a:srgbClr val="FFFFFF"/>
                </a:solidFill>
                <a:effectLst/>
                <a:uLnTx/>
                <a:uFillTx/>
                <a:latin typeface="Calibri"/>
                <a:cs typeface="Calibri"/>
                <a:sym typeface="Calibri"/>
              </a:rPr>
              <a:t>Series</a:t>
            </a:r>
          </a:p>
        </p:txBody>
      </p:sp>
      <p:sp>
        <p:nvSpPr>
          <p:cNvPr id="690" name="object 8"/>
          <p:cNvSpPr txBox="1"/>
          <p:nvPr/>
        </p:nvSpPr>
        <p:spPr>
          <a:xfrm>
            <a:off x="5652804" y="2306336"/>
            <a:ext cx="698583"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24">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24" normalizeH="0" baseline="0" noProof="0">
                <a:ln>
                  <a:noFill/>
                </a:ln>
                <a:solidFill>
                  <a:srgbClr val="FFFFFF"/>
                </a:solidFill>
                <a:effectLst/>
                <a:uLnTx/>
                <a:uFillTx/>
                <a:latin typeface="Calibri"/>
                <a:cs typeface="Calibri"/>
                <a:sym typeface="Calibri"/>
              </a:rPr>
              <a:t>Real-time</a:t>
            </a:r>
          </a:p>
        </p:txBody>
      </p:sp>
      <p:sp>
        <p:nvSpPr>
          <p:cNvPr id="691" name="object 9"/>
          <p:cNvSpPr txBox="1"/>
          <p:nvPr/>
        </p:nvSpPr>
        <p:spPr>
          <a:xfrm>
            <a:off x="5247840" y="4095324"/>
            <a:ext cx="1496909"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spcBef>
                <a:spcPts val="500"/>
              </a:spcBef>
              <a:defRPr sz="1400" spc="-44">
                <a:solidFill>
                  <a:srgbClr val="FFFFFF"/>
                </a:solidFill>
              </a:defRPr>
            </a:lvl1pPr>
          </a:lstStyle>
          <a:p>
            <a:pPr marL="0" marR="0" lvl="0" indent="7482" algn="l" defTabSz="914400" rtl="0" eaLnBrk="1" fontAlgn="auto" latinLnBrk="0" hangingPunct="0">
              <a:lnSpc>
                <a:spcPct val="100000"/>
              </a:lnSpc>
              <a:spcBef>
                <a:spcPts val="500"/>
              </a:spcBef>
              <a:spcAft>
                <a:spcPts val="0"/>
              </a:spcAft>
              <a:buClrTx/>
              <a:buSzTx/>
              <a:buFontTx/>
              <a:buNone/>
              <a:tabLst/>
              <a:defRPr/>
            </a:pPr>
            <a:r>
              <a:rPr kumimoji="0" sz="1400" b="0" i="0" u="none" strike="noStrike" kern="0" cap="none" spc="-44" normalizeH="0" baseline="0" noProof="0">
                <a:ln>
                  <a:noFill/>
                </a:ln>
                <a:solidFill>
                  <a:srgbClr val="FFFFFF"/>
                </a:solidFill>
                <a:effectLst/>
                <a:uLnTx/>
                <a:uFillTx/>
                <a:latin typeface="Calibri"/>
                <a:cs typeface="Calibri"/>
                <a:sym typeface="Calibri"/>
              </a:rPr>
              <a:t>User-Defined Storage</a:t>
            </a:r>
          </a:p>
        </p:txBody>
      </p:sp>
      <p:sp>
        <p:nvSpPr>
          <p:cNvPr id="692" name="object 10"/>
          <p:cNvSpPr txBox="1"/>
          <p:nvPr/>
        </p:nvSpPr>
        <p:spPr>
          <a:xfrm>
            <a:off x="5703699" y="4513040"/>
            <a:ext cx="58865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spcBef>
                <a:spcPts val="500"/>
              </a:spcBef>
              <a:defRPr sz="1400" spc="-44">
                <a:solidFill>
                  <a:srgbClr val="FFFFFF"/>
                </a:solidFill>
              </a:defRPr>
            </a:lvl1pPr>
          </a:lstStyle>
          <a:p>
            <a:pPr marL="0" marR="0" lvl="0" indent="7482" algn="l" defTabSz="914400" rtl="0" eaLnBrk="1" fontAlgn="auto" latinLnBrk="0" hangingPunct="0">
              <a:lnSpc>
                <a:spcPct val="100000"/>
              </a:lnSpc>
              <a:spcBef>
                <a:spcPts val="500"/>
              </a:spcBef>
              <a:spcAft>
                <a:spcPts val="0"/>
              </a:spcAft>
              <a:buClrTx/>
              <a:buSzTx/>
              <a:buFontTx/>
              <a:buNone/>
              <a:tabLst/>
              <a:defRPr/>
            </a:pPr>
            <a:r>
              <a:rPr kumimoji="0" sz="1400" b="0" i="0" u="none" strike="noStrike" kern="0" cap="none" spc="-44" normalizeH="0" baseline="0" noProof="0">
                <a:ln>
                  <a:noFill/>
                </a:ln>
                <a:solidFill>
                  <a:srgbClr val="FFFFFF"/>
                </a:solidFill>
                <a:effectLst/>
                <a:uLnTx/>
                <a:uFillTx/>
                <a:latin typeface="Calibri"/>
                <a:cs typeface="Calibri"/>
                <a:sym typeface="Calibri"/>
              </a:rPr>
              <a:t>Security</a:t>
            </a:r>
          </a:p>
        </p:txBody>
      </p:sp>
      <p:sp>
        <p:nvSpPr>
          <p:cNvPr id="693" name="object 12"/>
          <p:cNvSpPr txBox="1"/>
          <p:nvPr/>
        </p:nvSpPr>
        <p:spPr>
          <a:xfrm>
            <a:off x="3612491" y="4897601"/>
            <a:ext cx="3024397"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600" spc="-24">
                <a:solidFill>
                  <a:srgbClr val="FFFFFF"/>
                </a:solidFill>
              </a:defRPr>
            </a:pPr>
            <a:r>
              <a:rPr kumimoji="0" sz="1600" b="0" i="0" u="none" strike="noStrike" kern="0" cap="none" spc="-24" normalizeH="0" baseline="0" noProof="0">
                <a:ln>
                  <a:noFill/>
                </a:ln>
                <a:solidFill>
                  <a:srgbClr val="FFFFFF"/>
                </a:solidFill>
                <a:effectLst/>
                <a:uLnTx/>
                <a:uFillTx/>
                <a:latin typeface="Calibri"/>
                <a:cs typeface="Calibri"/>
                <a:sym typeface="Calibri"/>
              </a:rPr>
              <a:t>External </a:t>
            </a:r>
            <a:r>
              <a:rPr kumimoji="0" sz="1600" b="0" i="0" u="none" strike="noStrike" kern="0" cap="none" spc="-50" normalizeH="0" baseline="0" noProof="0">
                <a:ln>
                  <a:noFill/>
                </a:ln>
                <a:solidFill>
                  <a:srgbClr val="FFFFFF"/>
                </a:solidFill>
                <a:effectLst/>
                <a:uLnTx/>
                <a:uFillTx/>
                <a:latin typeface="Calibri"/>
                <a:cs typeface="Calibri"/>
                <a:sym typeface="Calibri"/>
              </a:rPr>
              <a:t>Tables: </a:t>
            </a:r>
            <a:r>
              <a:rPr kumimoji="0" sz="1600" b="0" i="0" u="none" strike="noStrike" kern="0" cap="none" spc="-27" normalizeH="0" baseline="0" noProof="0">
                <a:ln>
                  <a:noFill/>
                </a:ln>
                <a:solidFill>
                  <a:srgbClr val="FFFFFF"/>
                </a:solidFill>
                <a:effectLst/>
                <a:uLnTx/>
                <a:uFillTx/>
                <a:latin typeface="Calibri"/>
                <a:cs typeface="Calibri"/>
                <a:sym typeface="Calibri"/>
              </a:rPr>
              <a:t>Analyze </a:t>
            </a:r>
            <a:r>
              <a:rPr kumimoji="0" sz="1600" b="0" i="0" u="none" strike="noStrike" kern="0" cap="none" spc="-15" normalizeH="0" baseline="0" noProof="0">
                <a:ln>
                  <a:noFill/>
                </a:ln>
                <a:solidFill>
                  <a:srgbClr val="FFFFFF"/>
                </a:solidFill>
                <a:effectLst/>
                <a:uLnTx/>
                <a:uFillTx/>
                <a:latin typeface="Calibri"/>
                <a:cs typeface="Calibri"/>
                <a:sym typeface="Calibri"/>
              </a:rPr>
              <a:t>in</a:t>
            </a:r>
            <a:r>
              <a:rPr kumimoji="0" sz="1600" b="0" i="0" u="none" strike="noStrike" kern="0" cap="none" spc="-183" normalizeH="0" baseline="0" noProof="0">
                <a:ln>
                  <a:noFill/>
                </a:ln>
                <a:solidFill>
                  <a:srgbClr val="FFFFFF"/>
                </a:solidFill>
                <a:effectLst/>
                <a:uLnTx/>
                <a:uFillTx/>
                <a:latin typeface="Calibri"/>
                <a:cs typeface="Calibri"/>
                <a:sym typeface="Calibri"/>
              </a:rPr>
              <a:t> </a:t>
            </a:r>
            <a:r>
              <a:rPr kumimoji="0" sz="1600" b="0" i="0" u="none" strike="noStrike" kern="0" cap="none" spc="-29" normalizeH="0" baseline="0" noProof="0">
                <a:ln>
                  <a:noFill/>
                </a:ln>
                <a:solidFill>
                  <a:srgbClr val="FFFFFF"/>
                </a:solidFill>
                <a:effectLst/>
                <a:uLnTx/>
                <a:uFillTx/>
                <a:latin typeface="Calibri"/>
                <a:cs typeface="Calibri"/>
                <a:sym typeface="Calibri"/>
              </a:rPr>
              <a:t>Place</a:t>
            </a:r>
          </a:p>
        </p:txBody>
      </p:sp>
      <p:sp>
        <p:nvSpPr>
          <p:cNvPr id="694" name="object 13"/>
          <p:cNvSpPr txBox="1"/>
          <p:nvPr/>
        </p:nvSpPr>
        <p:spPr>
          <a:xfrm>
            <a:off x="5364064" y="3459017"/>
            <a:ext cx="127283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24">
                <a:solidFill>
                  <a:srgbClr val="FFFFFF"/>
                </a:solidFill>
              </a:defRPr>
            </a:pPr>
            <a:r>
              <a:rPr kumimoji="0" sz="1400" b="0" i="0" u="none" strike="noStrike" kern="0" cap="none" spc="-24" normalizeH="0" baseline="0" noProof="0">
                <a:ln>
                  <a:noFill/>
                </a:ln>
                <a:solidFill>
                  <a:srgbClr val="FFFFFF"/>
                </a:solidFill>
                <a:effectLst/>
                <a:uLnTx/>
                <a:uFillTx/>
                <a:latin typeface="Calibri"/>
                <a:cs typeface="Calibri"/>
                <a:sym typeface="Calibri"/>
              </a:rPr>
              <a:t>Machine</a:t>
            </a:r>
            <a:r>
              <a:rPr kumimoji="0" sz="1400" b="0" i="0" u="none" strike="noStrike" kern="0" cap="none" spc="-94" normalizeH="0" baseline="0" noProof="0">
                <a:ln>
                  <a:noFill/>
                </a:ln>
                <a:solidFill>
                  <a:srgbClr val="FFFFFF"/>
                </a:solidFill>
                <a:effectLst/>
                <a:uLnTx/>
                <a:uFillTx/>
                <a:latin typeface="Calibri"/>
                <a:cs typeface="Calibri"/>
                <a:sym typeface="Calibri"/>
              </a:rPr>
              <a:t> </a:t>
            </a:r>
            <a:r>
              <a:rPr kumimoji="0" sz="1400" b="0" i="0" u="none" strike="noStrike" kern="0" cap="none" spc="-29" normalizeH="0" baseline="0" noProof="0">
                <a:ln>
                  <a:noFill/>
                </a:ln>
                <a:solidFill>
                  <a:srgbClr val="FFFFFF"/>
                </a:solidFill>
                <a:effectLst/>
                <a:uLnTx/>
                <a:uFillTx/>
                <a:latin typeface="Calibri"/>
                <a:cs typeface="Calibri"/>
                <a:sym typeface="Calibri"/>
              </a:rPr>
              <a:t>Learning</a:t>
            </a:r>
          </a:p>
        </p:txBody>
      </p:sp>
      <p:sp>
        <p:nvSpPr>
          <p:cNvPr id="695" name="object 14"/>
          <p:cNvSpPr txBox="1"/>
          <p:nvPr/>
        </p:nvSpPr>
        <p:spPr>
          <a:xfrm>
            <a:off x="7115081" y="2306336"/>
            <a:ext cx="1000282"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71">
                <a:solidFill>
                  <a:srgbClr val="FFFFFF"/>
                </a:solidFill>
              </a:defRPr>
            </a:pPr>
            <a:r>
              <a:rPr kumimoji="0" sz="1400" b="0" i="0" u="none" strike="noStrike" kern="0" cap="none" spc="-71" normalizeH="0" baseline="0" noProof="0">
                <a:ln>
                  <a:noFill/>
                </a:ln>
                <a:solidFill>
                  <a:srgbClr val="FFFFFF"/>
                </a:solidFill>
                <a:effectLst/>
                <a:uLnTx/>
                <a:uFillTx/>
                <a:latin typeface="Calibri"/>
                <a:cs typeface="Calibri"/>
                <a:sym typeface="Calibri"/>
              </a:rPr>
              <a:t>Text</a:t>
            </a:r>
            <a:r>
              <a:rPr kumimoji="0" sz="1400" b="0" i="0" u="none" strike="noStrike" kern="0" cap="none" spc="-91" normalizeH="0" baseline="0" noProof="0">
                <a:ln>
                  <a:noFill/>
                </a:ln>
                <a:solidFill>
                  <a:srgbClr val="FFFFFF"/>
                </a:solidFill>
                <a:effectLst/>
                <a:uLnTx/>
                <a:uFillTx/>
                <a:latin typeface="Calibri"/>
                <a:cs typeface="Calibri"/>
                <a:sym typeface="Calibri"/>
              </a:rPr>
              <a:t> </a:t>
            </a:r>
            <a:r>
              <a:rPr kumimoji="0" sz="1400" b="0" i="0" u="none" strike="noStrike" kern="0" cap="none" spc="-21" normalizeH="0" baseline="0" noProof="0">
                <a:ln>
                  <a:noFill/>
                </a:ln>
                <a:solidFill>
                  <a:srgbClr val="FFFFFF"/>
                </a:solidFill>
                <a:effectLst/>
                <a:uLnTx/>
                <a:uFillTx/>
                <a:latin typeface="Calibri"/>
                <a:cs typeface="Calibri"/>
                <a:sym typeface="Calibri"/>
              </a:rPr>
              <a:t>Analytics</a:t>
            </a:r>
          </a:p>
        </p:txBody>
      </p:sp>
      <p:sp>
        <p:nvSpPr>
          <p:cNvPr id="696" name="object 15"/>
          <p:cNvSpPr txBox="1"/>
          <p:nvPr/>
        </p:nvSpPr>
        <p:spPr>
          <a:xfrm>
            <a:off x="7206398" y="3459017"/>
            <a:ext cx="81764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32">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32" normalizeH="0" baseline="0" noProof="0">
                <a:ln>
                  <a:noFill/>
                </a:ln>
                <a:solidFill>
                  <a:srgbClr val="FFFFFF"/>
                </a:solidFill>
                <a:effectLst/>
                <a:uLnTx/>
                <a:uFillTx/>
                <a:latin typeface="Calibri"/>
                <a:cs typeface="Calibri"/>
                <a:sym typeface="Calibri"/>
              </a:rPr>
              <a:t>Regression</a:t>
            </a:r>
          </a:p>
        </p:txBody>
      </p:sp>
      <p:sp>
        <p:nvSpPr>
          <p:cNvPr id="697" name="object 16"/>
          <p:cNvSpPr txBox="1"/>
          <p:nvPr/>
        </p:nvSpPr>
        <p:spPr>
          <a:xfrm>
            <a:off x="7000408" y="2887965"/>
            <a:ext cx="122963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400" spc="-32">
                <a:solidFill>
                  <a:srgbClr val="FFFFFF"/>
                </a:solidFill>
              </a:defRPr>
            </a:pPr>
            <a:r>
              <a:rPr kumimoji="0" sz="1400" b="0" i="0" u="none" strike="noStrike" kern="0" cap="none" spc="-32" normalizeH="0" baseline="0" noProof="0">
                <a:ln>
                  <a:noFill/>
                </a:ln>
                <a:solidFill>
                  <a:srgbClr val="FFFFFF"/>
                </a:solidFill>
                <a:effectLst/>
                <a:uLnTx/>
                <a:uFillTx/>
                <a:latin typeface="Calibri"/>
                <a:cs typeface="Calibri"/>
                <a:sym typeface="Calibri"/>
              </a:rPr>
              <a:t>Pattern</a:t>
            </a:r>
            <a:r>
              <a:rPr kumimoji="0" sz="1400" b="0" i="0" u="none" strike="noStrike" kern="0" cap="none" spc="-82" normalizeH="0" baseline="0" noProof="0">
                <a:ln>
                  <a:noFill/>
                </a:ln>
                <a:solidFill>
                  <a:srgbClr val="FFFFFF"/>
                </a:solidFill>
                <a:effectLst/>
                <a:uLnTx/>
                <a:uFillTx/>
                <a:latin typeface="Calibri"/>
                <a:cs typeface="Calibri"/>
                <a:sym typeface="Calibri"/>
              </a:rPr>
              <a:t> </a:t>
            </a:r>
            <a:r>
              <a:rPr kumimoji="0" sz="1400" b="0" i="0" u="none" strike="noStrike" kern="0" cap="none" spc="-27" normalizeH="0" baseline="0" noProof="0">
                <a:ln>
                  <a:noFill/>
                </a:ln>
                <a:solidFill>
                  <a:srgbClr val="FFFFFF"/>
                </a:solidFill>
                <a:effectLst/>
                <a:uLnTx/>
                <a:uFillTx/>
                <a:latin typeface="Calibri"/>
                <a:cs typeface="Calibri"/>
                <a:sym typeface="Calibri"/>
              </a:rPr>
              <a:t>Matching</a:t>
            </a:r>
          </a:p>
        </p:txBody>
      </p:sp>
      <p:sp>
        <p:nvSpPr>
          <p:cNvPr id="698" name="object 17"/>
          <p:cNvSpPr txBox="1"/>
          <p:nvPr/>
        </p:nvSpPr>
        <p:spPr>
          <a:xfrm>
            <a:off x="3670653" y="1453114"/>
            <a:ext cx="1722393"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500"/>
              </a:spcBef>
              <a:spcAft>
                <a:spcPts val="0"/>
              </a:spcAft>
              <a:buClrTx/>
              <a:buSzTx/>
              <a:buFontTx/>
              <a:buNone/>
              <a:tabLst/>
              <a:defRPr sz="1400" spc="-44">
                <a:solidFill>
                  <a:srgbClr val="FFFFFF"/>
                </a:solidFill>
              </a:defRPr>
            </a:pPr>
            <a:r>
              <a:rPr kumimoji="0" sz="1400" b="0" i="0" u="none" strike="noStrike" kern="0" cap="none" spc="-44" normalizeH="0" baseline="0" noProof="0">
                <a:ln>
                  <a:noFill/>
                </a:ln>
                <a:solidFill>
                  <a:srgbClr val="FFFFFF"/>
                </a:solidFill>
                <a:effectLst/>
                <a:uLnTx/>
                <a:uFillTx/>
                <a:latin typeface="Calibri"/>
                <a:cs typeface="Calibri"/>
                <a:sym typeface="Calibri"/>
              </a:rPr>
              <a:t>User-Defined</a:t>
            </a:r>
            <a:r>
              <a:rPr kumimoji="0" sz="1400" b="0" i="0" u="none" strike="noStrike" kern="0" cap="none" spc="-127" normalizeH="0" baseline="0" noProof="0">
                <a:ln>
                  <a:noFill/>
                </a:ln>
                <a:solidFill>
                  <a:srgbClr val="FFFFFF"/>
                </a:solidFill>
                <a:effectLst/>
                <a:uLnTx/>
                <a:uFillTx/>
                <a:latin typeface="Calibri"/>
                <a:cs typeface="Calibri"/>
                <a:sym typeface="Calibri"/>
              </a:rPr>
              <a:t> </a:t>
            </a:r>
            <a:r>
              <a:rPr kumimoji="0" sz="1400" b="0" i="0" u="none" strike="noStrike" kern="0" cap="none" spc="-50" normalizeH="0" baseline="0" noProof="0">
                <a:ln>
                  <a:noFill/>
                </a:ln>
                <a:solidFill>
                  <a:srgbClr val="FFFFFF"/>
                </a:solidFill>
                <a:effectLst/>
                <a:uLnTx/>
                <a:uFillTx/>
                <a:latin typeface="Calibri"/>
                <a:cs typeface="Calibri"/>
                <a:sym typeface="Calibri"/>
              </a:rPr>
              <a:t>Functions</a:t>
            </a:r>
          </a:p>
        </p:txBody>
      </p:sp>
      <p:sp>
        <p:nvSpPr>
          <p:cNvPr id="699" name="object 28"/>
          <p:cNvSpPr txBox="1"/>
          <p:nvPr/>
        </p:nvSpPr>
        <p:spPr>
          <a:xfrm>
            <a:off x="1090013" y="1334872"/>
            <a:ext cx="2105863"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600" spc="-52">
                <a:solidFill>
                  <a:srgbClr val="FFFFFF"/>
                </a:solidFill>
              </a:defRPr>
            </a:pPr>
            <a:r>
              <a:rPr kumimoji="0" sz="1600" b="0" i="0" u="none" strike="noStrike" kern="0" cap="none" spc="-52" normalizeH="0" baseline="0" noProof="0">
                <a:ln>
                  <a:noFill/>
                </a:ln>
                <a:solidFill>
                  <a:srgbClr val="FFFFFF"/>
                </a:solidFill>
                <a:effectLst/>
                <a:uLnTx/>
                <a:uFillTx/>
                <a:latin typeface="Calibri"/>
                <a:cs typeface="Calibri"/>
                <a:sym typeface="Calibri"/>
              </a:rPr>
              <a:t>Data</a:t>
            </a:r>
            <a:r>
              <a:rPr kumimoji="0" sz="1600" b="0" i="0" u="none" strike="noStrike" kern="0" cap="none" spc="-147" normalizeH="0" baseline="0" noProof="0">
                <a:ln>
                  <a:noFill/>
                </a:ln>
                <a:solidFill>
                  <a:srgbClr val="FFFFFF"/>
                </a:solidFill>
                <a:effectLst/>
                <a:uLnTx/>
                <a:uFillTx/>
                <a:latin typeface="Calibri"/>
                <a:cs typeface="Calibri"/>
                <a:sym typeface="Calibri"/>
              </a:rPr>
              <a:t> </a:t>
            </a:r>
            <a:r>
              <a:rPr kumimoji="0" sz="1600" b="0" i="0" u="none" strike="noStrike" kern="0" cap="none" spc="-71" normalizeH="0" baseline="0" noProof="0">
                <a:ln>
                  <a:noFill/>
                </a:ln>
                <a:solidFill>
                  <a:srgbClr val="FFFFFF"/>
                </a:solidFill>
                <a:effectLst/>
                <a:uLnTx/>
                <a:uFillTx/>
                <a:latin typeface="Calibri"/>
                <a:cs typeface="Calibri"/>
                <a:sym typeface="Calibri"/>
              </a:rPr>
              <a:t>Transformation</a:t>
            </a:r>
          </a:p>
        </p:txBody>
      </p:sp>
      <p:sp>
        <p:nvSpPr>
          <p:cNvPr id="700" name="object 29"/>
          <p:cNvSpPr txBox="1"/>
          <p:nvPr/>
        </p:nvSpPr>
        <p:spPr>
          <a:xfrm>
            <a:off x="1078730" y="2851815"/>
            <a:ext cx="1141576"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600" spc="-56">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56" normalizeH="0" baseline="0" noProof="0">
                <a:ln>
                  <a:noFill/>
                </a:ln>
                <a:solidFill>
                  <a:srgbClr val="FFFFFF"/>
                </a:solidFill>
                <a:effectLst/>
                <a:uLnTx/>
                <a:uFillTx/>
                <a:latin typeface="Calibri"/>
                <a:cs typeface="Calibri"/>
                <a:sym typeface="Calibri"/>
              </a:rPr>
              <a:t>Streaming</a:t>
            </a:r>
          </a:p>
        </p:txBody>
      </p:sp>
      <p:sp>
        <p:nvSpPr>
          <p:cNvPr id="701" name="object 30"/>
          <p:cNvSpPr txBox="1"/>
          <p:nvPr/>
        </p:nvSpPr>
        <p:spPr>
          <a:xfrm>
            <a:off x="1078732" y="4358761"/>
            <a:ext cx="322072"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500" spc="-44">
                <a:solidFill>
                  <a:srgbClr val="FFFFFF"/>
                </a:solidFill>
              </a:defRPr>
            </a:pPr>
            <a:r>
              <a:rPr kumimoji="0" sz="1500" b="0" i="0" u="none" strike="noStrike" kern="0" cap="none" spc="-44" normalizeH="0" baseline="0" noProof="0">
                <a:ln>
                  <a:noFill/>
                </a:ln>
                <a:solidFill>
                  <a:srgbClr val="FFFFFF"/>
                </a:solidFill>
                <a:effectLst/>
                <a:uLnTx/>
                <a:uFillTx/>
                <a:latin typeface="Calibri"/>
                <a:cs typeface="Calibri"/>
                <a:sym typeface="Calibri"/>
              </a:rPr>
              <a:t>E</a:t>
            </a:r>
            <a:r>
              <a:rPr kumimoji="0" sz="1500" b="0" i="0" u="none" strike="noStrike" kern="0" cap="none" spc="-58" normalizeH="0" baseline="0" noProof="0">
                <a:ln>
                  <a:noFill/>
                </a:ln>
                <a:solidFill>
                  <a:srgbClr val="FFFFFF"/>
                </a:solidFill>
                <a:effectLst/>
                <a:uLnTx/>
                <a:uFillTx/>
                <a:latin typeface="Calibri"/>
                <a:cs typeface="Calibri"/>
                <a:sym typeface="Calibri"/>
              </a:rPr>
              <a:t>T</a:t>
            </a:r>
            <a:r>
              <a:rPr kumimoji="0" sz="1500" b="0" i="0" u="none" strike="noStrike" kern="0" cap="none" spc="2" normalizeH="0" baseline="0" noProof="0">
                <a:ln>
                  <a:noFill/>
                </a:ln>
                <a:solidFill>
                  <a:srgbClr val="FFFFFF"/>
                </a:solidFill>
                <a:effectLst/>
                <a:uLnTx/>
                <a:uFillTx/>
                <a:latin typeface="Calibri"/>
                <a:cs typeface="Calibri"/>
                <a:sym typeface="Calibri"/>
              </a:rPr>
              <a:t>L</a:t>
            </a:r>
          </a:p>
        </p:txBody>
      </p:sp>
      <p:sp>
        <p:nvSpPr>
          <p:cNvPr id="702" name="object 34"/>
          <p:cNvSpPr/>
          <p:nvPr/>
        </p:nvSpPr>
        <p:spPr>
          <a:xfrm>
            <a:off x="2651898" y="3234533"/>
            <a:ext cx="321483" cy="2"/>
          </a:xfrm>
          <a:prstGeom prst="line">
            <a:avLst/>
          </a:prstGeom>
          <a:ln w="50800">
            <a:solidFill>
              <a:srgbClr val="409AF3"/>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03" name="object 35"/>
          <p:cNvSpPr/>
          <p:nvPr/>
        </p:nvSpPr>
        <p:spPr>
          <a:xfrm flipH="1">
            <a:off x="2653384" y="3546704"/>
            <a:ext cx="321484" cy="2"/>
          </a:xfrm>
          <a:prstGeom prst="line">
            <a:avLst/>
          </a:prstGeom>
          <a:ln w="50800">
            <a:solidFill>
              <a:srgbClr val="409AF3"/>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04" name="object 36"/>
          <p:cNvSpPr/>
          <p:nvPr/>
        </p:nvSpPr>
        <p:spPr>
          <a:xfrm>
            <a:off x="2874404" y="3449737"/>
            <a:ext cx="96447" cy="1939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path>
            </a:pathLst>
          </a:custGeom>
          <a:ln w="50800">
            <a:solidFill>
              <a:srgbClr val="409AF3"/>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705" name="object 37"/>
          <p:cNvSpPr/>
          <p:nvPr/>
        </p:nvSpPr>
        <p:spPr>
          <a:xfrm flipH="1">
            <a:off x="8849417" y="3392632"/>
            <a:ext cx="321485" cy="2"/>
          </a:xfrm>
          <a:prstGeom prst="line">
            <a:avLst/>
          </a:prstGeom>
          <a:ln w="50800">
            <a:solidFill>
              <a:srgbClr val="409AF3"/>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06" name="object 38"/>
          <p:cNvSpPr/>
          <p:nvPr/>
        </p:nvSpPr>
        <p:spPr>
          <a:xfrm>
            <a:off x="9070436" y="3295663"/>
            <a:ext cx="96446" cy="1939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path>
            </a:pathLst>
          </a:custGeom>
          <a:ln w="50800">
            <a:solidFill>
              <a:srgbClr val="409AF3"/>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707" name="object 39"/>
          <p:cNvSpPr/>
          <p:nvPr/>
        </p:nvSpPr>
        <p:spPr>
          <a:xfrm flipV="1">
            <a:off x="7910879" y="3956810"/>
            <a:ext cx="2" cy="321485"/>
          </a:xfrm>
          <a:prstGeom prst="line">
            <a:avLst/>
          </a:prstGeom>
          <a:ln w="50800">
            <a:solidFill>
              <a:srgbClr val="2C56AD"/>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08" name="object 40"/>
          <p:cNvSpPr/>
          <p:nvPr/>
        </p:nvSpPr>
        <p:spPr>
          <a:xfrm>
            <a:off x="7813912" y="4177831"/>
            <a:ext cx="193940" cy="964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path>
            </a:pathLst>
          </a:custGeom>
          <a:ln w="50800">
            <a:solidFill>
              <a:srgbClr val="2C56AD"/>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709" name="object 41"/>
          <p:cNvSpPr/>
          <p:nvPr/>
        </p:nvSpPr>
        <p:spPr>
          <a:xfrm>
            <a:off x="2655915" y="3137567"/>
            <a:ext cx="96446" cy="1939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21600" y="21600"/>
                </a:lnTo>
              </a:path>
            </a:pathLst>
          </a:custGeom>
          <a:ln w="50800">
            <a:solidFill>
              <a:srgbClr val="409AF3"/>
            </a:solidFill>
          </a:ln>
        </p:spPr>
        <p:txBody>
          <a:bodyPr lIns="45718" tIns="45718" rIns="45718" bIns="45718"/>
          <a:lstStyle/>
          <a:p>
            <a:pPr marL="0" marR="0" lvl="0" indent="0" algn="l" defTabSz="914400" rtl="0" eaLnBrk="1" fontAlgn="auto" latinLnBrk="0" hangingPunct="0">
              <a:lnSpc>
                <a:spcPct val="100000"/>
              </a:lnSpc>
              <a:spcBef>
                <a:spcPts val="0"/>
              </a:spcBef>
              <a:spcAft>
                <a:spcPts val="0"/>
              </a:spcAft>
              <a:buClrTx/>
              <a:buSzTx/>
              <a:buFontTx/>
              <a:buNone/>
              <a:tabLst/>
              <a:defRPr sz="1000">
                <a:solidFill>
                  <a:srgbClr val="212E35"/>
                </a:solidFill>
              </a:defRPr>
            </a:pPr>
            <a:endParaRPr kumimoji="0" sz="1000" b="0" i="0" u="none" strike="noStrike" kern="0" cap="none" spc="0" normalizeH="0" baseline="0" noProof="0">
              <a:ln>
                <a:noFill/>
              </a:ln>
              <a:solidFill>
                <a:srgbClr val="212E35"/>
              </a:solidFill>
              <a:effectLst/>
              <a:uLnTx/>
              <a:uFillTx/>
              <a:latin typeface="Calibri"/>
              <a:cs typeface="Calibri"/>
              <a:sym typeface="Calibri"/>
            </a:endParaRPr>
          </a:p>
        </p:txBody>
      </p:sp>
      <p:sp>
        <p:nvSpPr>
          <p:cNvPr id="710" name="object 42"/>
          <p:cNvSpPr txBox="1"/>
          <p:nvPr/>
        </p:nvSpPr>
        <p:spPr>
          <a:xfrm>
            <a:off x="2613147" y="2589385"/>
            <a:ext cx="686992" cy="340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2991" lvl="0" indent="7482" algn="l" defTabSz="914400" rtl="0" eaLnBrk="1" fontAlgn="auto" latinLnBrk="0" hangingPunct="0">
              <a:lnSpc>
                <a:spcPct val="106400"/>
              </a:lnSpc>
              <a:spcBef>
                <a:spcPts val="0"/>
              </a:spcBef>
              <a:spcAft>
                <a:spcPts val="0"/>
              </a:spcAft>
              <a:buClrTx/>
              <a:buSzTx/>
              <a:buFontTx/>
              <a:buNone/>
              <a:tabLst/>
              <a:defRPr sz="1000" spc="-41">
                <a:solidFill>
                  <a:srgbClr val="FFFFFF"/>
                </a:solidFill>
              </a:defRPr>
            </a:pPr>
            <a:r>
              <a:rPr kumimoji="0" sz="1000" b="0" i="0" u="none" strike="noStrike" kern="0" cap="none" spc="-41" normalizeH="0" baseline="0" noProof="0">
                <a:ln>
                  <a:noFill/>
                </a:ln>
                <a:solidFill>
                  <a:srgbClr val="FFFFFF"/>
                </a:solidFill>
                <a:effectLst/>
                <a:uLnTx/>
                <a:uFillTx/>
                <a:latin typeface="Calibri"/>
                <a:cs typeface="Calibri"/>
                <a:sym typeface="Calibri"/>
              </a:rPr>
              <a:t>U</a:t>
            </a:r>
            <a:r>
              <a:rPr kumimoji="0" sz="1000" b="0" i="0" u="none" strike="noStrike" kern="0" cap="none" spc="-50" normalizeH="0" baseline="0" noProof="0">
                <a:ln>
                  <a:noFill/>
                </a:ln>
                <a:solidFill>
                  <a:srgbClr val="FFFFFF"/>
                </a:solidFill>
                <a:effectLst/>
                <a:uLnTx/>
                <a:uFillTx/>
                <a:latin typeface="Calibri"/>
                <a:cs typeface="Calibri"/>
                <a:sym typeface="Calibri"/>
              </a:rPr>
              <a:t>s</a:t>
            </a:r>
            <a:r>
              <a:rPr kumimoji="0" sz="1000" b="0" i="0" u="none" strike="noStrike" kern="0" cap="none" spc="-41" normalizeH="0" baseline="0" noProof="0">
                <a:ln>
                  <a:noFill/>
                </a:ln>
                <a:solidFill>
                  <a:srgbClr val="FFFFFF"/>
                </a:solidFill>
                <a:effectLst/>
                <a:uLnTx/>
                <a:uFillTx/>
                <a:latin typeface="Calibri"/>
                <a:cs typeface="Calibri"/>
                <a:sym typeface="Calibri"/>
              </a:rPr>
              <a:t>e</a:t>
            </a:r>
            <a:r>
              <a:rPr kumimoji="0" sz="1000" b="0" i="0" u="none" strike="noStrike" kern="0" cap="none" spc="-70" normalizeH="0" baseline="0" noProof="0">
                <a:ln>
                  <a:noFill/>
                </a:ln>
                <a:solidFill>
                  <a:srgbClr val="FFFFFF"/>
                </a:solidFill>
                <a:effectLst/>
                <a:uLnTx/>
                <a:uFillTx/>
                <a:latin typeface="Calibri"/>
                <a:cs typeface="Calibri"/>
                <a:sym typeface="Calibri"/>
              </a:rPr>
              <a:t>r</a:t>
            </a:r>
            <a:r>
              <a:rPr kumimoji="0" sz="1000" b="0" i="0" u="none" strike="noStrike" kern="0" cap="none" spc="-41" normalizeH="0" baseline="0" noProof="0">
                <a:ln>
                  <a:noFill/>
                </a:ln>
                <a:solidFill>
                  <a:srgbClr val="FFFFFF"/>
                </a:solidFill>
                <a:effectLst/>
                <a:uLnTx/>
                <a:uFillTx/>
                <a:latin typeface="Calibri"/>
                <a:cs typeface="Calibri"/>
                <a:sym typeface="Calibri"/>
              </a:rPr>
              <a:t>-De</a:t>
            </a:r>
            <a:r>
              <a:rPr kumimoji="0" sz="1000" b="0" i="0" u="none" strike="noStrike" kern="0" cap="none" spc="0" normalizeH="0" baseline="0" noProof="0">
                <a:ln>
                  <a:noFill/>
                </a:ln>
                <a:solidFill>
                  <a:srgbClr val="FFFFFF"/>
                </a:solidFill>
                <a:effectLst/>
                <a:uLnTx/>
                <a:uFillTx/>
                <a:latin typeface="Calibri"/>
                <a:cs typeface="Calibri"/>
                <a:sym typeface="Calibri"/>
              </a:rPr>
              <a:t>f</a:t>
            </a:r>
            <a:r>
              <a:rPr kumimoji="0" sz="1000" b="0" i="0" u="none" strike="noStrike" kern="0" cap="none" spc="-41" normalizeH="0" baseline="0" noProof="0">
                <a:ln>
                  <a:noFill/>
                </a:ln>
                <a:solidFill>
                  <a:srgbClr val="FFFFFF"/>
                </a:solidFill>
                <a:effectLst/>
                <a:uLnTx/>
                <a:uFillTx/>
                <a:latin typeface="Calibri"/>
                <a:cs typeface="Calibri"/>
                <a:sym typeface="Calibri"/>
              </a:rPr>
              <a:t>ined  </a:t>
            </a:r>
            <a:r>
              <a:rPr kumimoji="0" sz="1000" b="0" i="0" u="none" strike="noStrike" kern="0" cap="none" spc="-35" normalizeH="0" baseline="0" noProof="0">
                <a:ln>
                  <a:noFill/>
                </a:ln>
                <a:solidFill>
                  <a:srgbClr val="FFFFFF"/>
                </a:solidFill>
                <a:effectLst/>
                <a:uLnTx/>
                <a:uFillTx/>
                <a:latin typeface="Calibri"/>
                <a:cs typeface="Calibri"/>
                <a:sym typeface="Calibri"/>
              </a:rPr>
              <a:t>Loads</a:t>
            </a:r>
          </a:p>
        </p:txBody>
      </p:sp>
      <p:sp>
        <p:nvSpPr>
          <p:cNvPr id="711" name="object 43"/>
          <p:cNvSpPr txBox="1"/>
          <p:nvPr/>
        </p:nvSpPr>
        <p:spPr>
          <a:xfrm>
            <a:off x="9672008" y="1334872"/>
            <a:ext cx="158654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7482" algn="l" defTabSz="914400" rtl="0" eaLnBrk="1" fontAlgn="auto" latinLnBrk="0" hangingPunct="0">
              <a:lnSpc>
                <a:spcPct val="100000"/>
              </a:lnSpc>
              <a:spcBef>
                <a:spcPts val="0"/>
              </a:spcBef>
              <a:spcAft>
                <a:spcPts val="0"/>
              </a:spcAft>
              <a:buClrTx/>
              <a:buSzTx/>
              <a:buFontTx/>
              <a:buNone/>
              <a:tabLst/>
              <a:defRPr sz="1600" spc="-29">
                <a:solidFill>
                  <a:srgbClr val="FFFFFF"/>
                </a:solidFill>
              </a:defRPr>
            </a:pPr>
            <a:r>
              <a:rPr kumimoji="0" sz="1600" b="0" i="0" u="none" strike="noStrike" kern="0" cap="none" spc="-29" normalizeH="0" baseline="0" noProof="0">
                <a:ln>
                  <a:noFill/>
                </a:ln>
                <a:solidFill>
                  <a:srgbClr val="FFFFFF"/>
                </a:solidFill>
                <a:effectLst/>
                <a:uLnTx/>
                <a:uFillTx/>
                <a:latin typeface="Calibri"/>
                <a:cs typeface="Calibri"/>
                <a:sym typeface="Calibri"/>
              </a:rPr>
              <a:t>BI </a:t>
            </a:r>
            <a:r>
              <a:rPr kumimoji="0" sz="1600" b="0" i="0" u="none" strike="noStrike" kern="0" cap="none" spc="3" normalizeH="0" baseline="0" noProof="0">
                <a:ln>
                  <a:noFill/>
                </a:ln>
                <a:solidFill>
                  <a:srgbClr val="FFFFFF"/>
                </a:solidFill>
                <a:effectLst/>
                <a:uLnTx/>
                <a:uFillTx/>
                <a:latin typeface="Calibri"/>
                <a:cs typeface="Calibri"/>
                <a:sym typeface="Calibri"/>
              </a:rPr>
              <a:t>&amp;</a:t>
            </a:r>
            <a:r>
              <a:rPr kumimoji="0" sz="1600" b="0" i="0" u="none" strike="noStrike" kern="0" cap="none" spc="-233" normalizeH="0" baseline="0" noProof="0">
                <a:ln>
                  <a:noFill/>
                </a:ln>
                <a:solidFill>
                  <a:srgbClr val="FFFFFF"/>
                </a:solidFill>
                <a:effectLst/>
                <a:uLnTx/>
                <a:uFillTx/>
                <a:latin typeface="Calibri"/>
                <a:cs typeface="Calibri"/>
                <a:sym typeface="Calibri"/>
              </a:rPr>
              <a:t> </a:t>
            </a:r>
            <a:r>
              <a:rPr kumimoji="0" sz="1600" b="0" i="0" u="none" strike="noStrike" kern="0" cap="none" spc="-62" normalizeH="0" baseline="0" noProof="0">
                <a:ln>
                  <a:noFill/>
                </a:ln>
                <a:solidFill>
                  <a:srgbClr val="FFFFFF"/>
                </a:solidFill>
                <a:effectLst/>
                <a:uLnTx/>
                <a:uFillTx/>
                <a:latin typeface="Calibri"/>
                <a:cs typeface="Calibri"/>
                <a:sym typeface="Calibri"/>
              </a:rPr>
              <a:t>Visualization</a:t>
            </a:r>
          </a:p>
        </p:txBody>
      </p:sp>
      <p:sp>
        <p:nvSpPr>
          <p:cNvPr id="712" name="object 44"/>
          <p:cNvSpPr txBox="1"/>
          <p:nvPr/>
        </p:nvSpPr>
        <p:spPr>
          <a:xfrm>
            <a:off x="8820714" y="2568236"/>
            <a:ext cx="377214" cy="516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2991" lvl="0" indent="7482" algn="just" defTabSz="914400" rtl="0" eaLnBrk="1" fontAlgn="auto" latinLnBrk="0" hangingPunct="0">
              <a:lnSpc>
                <a:spcPct val="106400"/>
              </a:lnSpc>
              <a:spcBef>
                <a:spcPts val="0"/>
              </a:spcBef>
              <a:spcAft>
                <a:spcPts val="0"/>
              </a:spcAft>
              <a:buClrTx/>
              <a:buSzTx/>
              <a:buFontTx/>
              <a:buNone/>
              <a:tabLst/>
              <a:defRPr sz="1000" spc="-41">
                <a:solidFill>
                  <a:srgbClr val="FFFFFF"/>
                </a:solidFill>
              </a:defRPr>
            </a:pPr>
            <a:r>
              <a:rPr kumimoji="0" sz="1000" b="0" i="0" u="none" strike="noStrike" kern="0" cap="none" spc="-41" normalizeH="0" baseline="0" noProof="0">
                <a:ln>
                  <a:noFill/>
                </a:ln>
                <a:solidFill>
                  <a:srgbClr val="FFFFFF"/>
                </a:solidFill>
                <a:effectLst/>
                <a:uLnTx/>
                <a:uFillTx/>
                <a:latin typeface="Calibri"/>
                <a:cs typeface="Calibri"/>
                <a:sym typeface="Calibri"/>
              </a:rPr>
              <a:t>ODBC  JDBC  OL</a:t>
            </a:r>
            <a:r>
              <a:rPr kumimoji="0" sz="1000" b="0" i="0" u="none" strike="noStrike" kern="0" cap="none" spc="-29" normalizeH="0" baseline="0" noProof="0">
                <a:ln>
                  <a:noFill/>
                </a:ln>
                <a:solidFill>
                  <a:srgbClr val="FFFFFF"/>
                </a:solidFill>
                <a:effectLst/>
                <a:uLnTx/>
                <a:uFillTx/>
                <a:latin typeface="Calibri"/>
                <a:cs typeface="Calibri"/>
                <a:sym typeface="Calibri"/>
              </a:rPr>
              <a:t>E</a:t>
            </a:r>
            <a:r>
              <a:rPr kumimoji="0" sz="1000" b="0" i="0" u="none" strike="noStrike" kern="0" cap="none" spc="-41" normalizeH="0" baseline="0" noProof="0">
                <a:ln>
                  <a:noFill/>
                </a:ln>
                <a:solidFill>
                  <a:srgbClr val="FFFFFF"/>
                </a:solidFill>
                <a:effectLst/>
                <a:uLnTx/>
                <a:uFillTx/>
                <a:latin typeface="Calibri"/>
                <a:cs typeface="Calibri"/>
                <a:sym typeface="Calibri"/>
              </a:rPr>
              <a:t>DB</a:t>
            </a:r>
          </a:p>
        </p:txBody>
      </p:sp>
      <p:sp>
        <p:nvSpPr>
          <p:cNvPr id="713" name="object 110"/>
          <p:cNvSpPr/>
          <p:nvPr/>
        </p:nvSpPr>
        <p:spPr>
          <a:xfrm flipH="1">
            <a:off x="9533625" y="1389159"/>
            <a:ext cx="2" cy="4126948"/>
          </a:xfrm>
          <a:prstGeom prst="line">
            <a:avLst/>
          </a:prstGeom>
          <a:ln w="60578">
            <a:solidFill>
              <a:schemeClr val="accent1"/>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4" name="object 111"/>
          <p:cNvSpPr/>
          <p:nvPr/>
        </p:nvSpPr>
        <p:spPr>
          <a:xfrm flipH="1" flipV="1">
            <a:off x="933449" y="5888875"/>
            <a:ext cx="10263107" cy="2"/>
          </a:xfrm>
          <a:prstGeom prst="line">
            <a:avLst/>
          </a:prstGeom>
          <a:ln w="25400">
            <a:solidFill>
              <a:srgbClr val="003563"/>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5" name="object 112"/>
          <p:cNvSpPr/>
          <p:nvPr/>
        </p:nvSpPr>
        <p:spPr>
          <a:xfrm flipH="1">
            <a:off x="956210" y="1389158"/>
            <a:ext cx="2" cy="1234667"/>
          </a:xfrm>
          <a:prstGeom prst="line">
            <a:avLst/>
          </a:prstGeom>
          <a:ln w="60578">
            <a:solidFill>
              <a:schemeClr val="accent1">
                <a:lumOff val="-9372"/>
              </a:schemeClr>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6" name="object 113"/>
          <p:cNvSpPr/>
          <p:nvPr/>
        </p:nvSpPr>
        <p:spPr>
          <a:xfrm flipH="1">
            <a:off x="956211" y="2901394"/>
            <a:ext cx="2" cy="1234668"/>
          </a:xfrm>
          <a:prstGeom prst="line">
            <a:avLst/>
          </a:prstGeom>
          <a:ln w="60578">
            <a:solidFill>
              <a:schemeClr val="accent1">
                <a:lumOff val="-9372"/>
              </a:schemeClr>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7" name="object 114"/>
          <p:cNvSpPr/>
          <p:nvPr/>
        </p:nvSpPr>
        <p:spPr>
          <a:xfrm flipH="1">
            <a:off x="956211" y="4397766"/>
            <a:ext cx="2" cy="1234668"/>
          </a:xfrm>
          <a:prstGeom prst="line">
            <a:avLst/>
          </a:prstGeom>
          <a:ln w="60578">
            <a:solidFill>
              <a:schemeClr val="accent1">
                <a:lumOff val="-9372"/>
              </a:schemeClr>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8" name="object 115"/>
          <p:cNvSpPr/>
          <p:nvPr/>
        </p:nvSpPr>
        <p:spPr>
          <a:xfrm>
            <a:off x="3484683" y="4945052"/>
            <a:ext cx="2" cy="687383"/>
          </a:xfrm>
          <a:prstGeom prst="line">
            <a:avLst/>
          </a:prstGeom>
          <a:ln w="60578">
            <a:solidFill>
              <a:schemeClr val="accent1"/>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19" name="Rounded Rectangle 129"/>
          <p:cNvSpPr/>
          <p:nvPr/>
        </p:nvSpPr>
        <p:spPr>
          <a:xfrm>
            <a:off x="3612491" y="2198351"/>
            <a:ext cx="1477423"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0" name="Rounded Rectangle 142"/>
          <p:cNvSpPr/>
          <p:nvPr/>
        </p:nvSpPr>
        <p:spPr>
          <a:xfrm>
            <a:off x="5247999" y="2198351"/>
            <a:ext cx="1477423"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1" name="Rounded Rectangle 143"/>
          <p:cNvSpPr/>
          <p:nvPr/>
        </p:nvSpPr>
        <p:spPr>
          <a:xfrm>
            <a:off x="6881341" y="2198351"/>
            <a:ext cx="1477424"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2" name="Rounded Rectangle 144"/>
          <p:cNvSpPr/>
          <p:nvPr/>
        </p:nvSpPr>
        <p:spPr>
          <a:xfrm>
            <a:off x="3612491" y="3360942"/>
            <a:ext cx="1477423"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3" name="Rounded Rectangle 145"/>
          <p:cNvSpPr/>
          <p:nvPr/>
        </p:nvSpPr>
        <p:spPr>
          <a:xfrm>
            <a:off x="5247999" y="3360942"/>
            <a:ext cx="1477423"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4" name="Rounded Rectangle 146"/>
          <p:cNvSpPr/>
          <p:nvPr/>
        </p:nvSpPr>
        <p:spPr>
          <a:xfrm>
            <a:off x="6881341" y="3360942"/>
            <a:ext cx="1477424"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5" name="Rounded Rectangle 147"/>
          <p:cNvSpPr/>
          <p:nvPr/>
        </p:nvSpPr>
        <p:spPr>
          <a:xfrm>
            <a:off x="3612491" y="2769792"/>
            <a:ext cx="1477423"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6" name="Rounded Rectangle 148"/>
          <p:cNvSpPr/>
          <p:nvPr/>
        </p:nvSpPr>
        <p:spPr>
          <a:xfrm>
            <a:off x="6881341" y="2769792"/>
            <a:ext cx="1477424" cy="402976"/>
          </a:xfrm>
          <a:prstGeom prst="roundRect">
            <a:avLst>
              <a:gd name="adj" fmla="val 4909"/>
            </a:avLst>
          </a:prstGeom>
          <a:ln w="6350">
            <a:solidFill>
              <a:srgbClr val="FFFFFF">
                <a:alpha val="50000"/>
              </a:srgbClr>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sz="1000">
                <a:solidFill>
                  <a:srgbClr val="FFFFFF"/>
                </a:solidFill>
              </a:defRPr>
            </a:pPr>
            <a:endParaRPr kumimoji="0" sz="1000" b="0" i="0" u="none" strike="noStrike" kern="0" cap="none" spc="0" normalizeH="0" baseline="0" noProof="0">
              <a:ln>
                <a:noFill/>
              </a:ln>
              <a:solidFill>
                <a:srgbClr val="FFFFFF"/>
              </a:solidFill>
              <a:effectLst/>
              <a:uLnTx/>
              <a:uFillTx/>
              <a:latin typeface="Calibri"/>
              <a:cs typeface="Calibri"/>
              <a:sym typeface="Calibri"/>
            </a:endParaRPr>
          </a:p>
        </p:txBody>
      </p:sp>
      <p:sp>
        <p:nvSpPr>
          <p:cNvPr id="727" name="object 4"/>
          <p:cNvSpPr txBox="1"/>
          <p:nvPr/>
        </p:nvSpPr>
        <p:spPr>
          <a:xfrm>
            <a:off x="3690179" y="1700140"/>
            <a:ext cx="42665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15">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15" normalizeH="0" baseline="0" noProof="0">
                <a:ln>
                  <a:noFill/>
                </a:ln>
                <a:solidFill>
                  <a:srgbClr val="FFFFFF"/>
                </a:solidFill>
                <a:effectLst/>
                <a:uLnTx/>
                <a:uFillTx/>
                <a:latin typeface="Calibri"/>
                <a:cs typeface="Calibri"/>
                <a:sym typeface="Calibri"/>
              </a:rPr>
              <a:t>R</a:t>
            </a:r>
          </a:p>
        </p:txBody>
      </p:sp>
      <p:sp>
        <p:nvSpPr>
          <p:cNvPr id="728" name="object 4"/>
          <p:cNvSpPr txBox="1"/>
          <p:nvPr/>
        </p:nvSpPr>
        <p:spPr>
          <a:xfrm>
            <a:off x="4696676" y="1700140"/>
            <a:ext cx="426656"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7482" defTabSz="914400">
              <a:defRPr sz="1400" spc="-29">
                <a:solidFill>
                  <a:srgbClr val="FFFFFF"/>
                </a:solidFill>
              </a:defRPr>
            </a:lvl1pPr>
          </a:lstStyle>
          <a:p>
            <a:pPr marL="0" marR="0" lvl="0" indent="7482"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29" normalizeH="0" baseline="0" noProof="0">
                <a:ln>
                  <a:noFill/>
                </a:ln>
                <a:solidFill>
                  <a:srgbClr val="FFFFFF"/>
                </a:solidFill>
                <a:effectLst/>
                <a:uLnTx/>
                <a:uFillTx/>
                <a:latin typeface="Calibri"/>
                <a:cs typeface="Calibri"/>
                <a:sym typeface="Calibri"/>
              </a:rPr>
              <a:t>Java</a:t>
            </a:r>
          </a:p>
        </p:txBody>
      </p:sp>
      <p:pic>
        <p:nvPicPr>
          <p:cNvPr id="729" name="Picture 22" descr="Picture 22"/>
          <p:cNvPicPr>
            <a:picLocks noChangeAspect="1"/>
          </p:cNvPicPr>
          <p:nvPr/>
        </p:nvPicPr>
        <p:blipFill>
          <a:blip r:embed="rId3"/>
          <a:stretch>
            <a:fillRect/>
          </a:stretch>
        </p:blipFill>
        <p:spPr>
          <a:xfrm>
            <a:off x="5387297" y="2844866"/>
            <a:ext cx="1196662" cy="300927"/>
          </a:xfrm>
          <a:prstGeom prst="rect">
            <a:avLst/>
          </a:prstGeom>
          <a:ln w="12700">
            <a:miter lim="400000"/>
          </a:ln>
        </p:spPr>
      </p:pic>
      <p:sp>
        <p:nvSpPr>
          <p:cNvPr id="730" name="object 111"/>
          <p:cNvSpPr/>
          <p:nvPr/>
        </p:nvSpPr>
        <p:spPr>
          <a:xfrm flipH="1" flipV="1">
            <a:off x="933449" y="5888875"/>
            <a:ext cx="10263107" cy="2"/>
          </a:xfrm>
          <a:prstGeom prst="line">
            <a:avLst/>
          </a:prstGeom>
          <a:ln w="25400">
            <a:solidFill>
              <a:schemeClr val="accent1"/>
            </a:solidFill>
          </a:ln>
        </p:spPr>
        <p:txBody>
          <a:bodyPr lIns="45718" tIns="45718" rIns="45718" bIns="45718"/>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Calibri"/>
            </a:endParaRPr>
          </a:p>
        </p:txBody>
      </p:sp>
      <p:sp>
        <p:nvSpPr>
          <p:cNvPr id="731" name="Vertica is the engine that powers Big Data architectures"/>
          <p:cNvSpPr txBox="1"/>
          <p:nvPr/>
        </p:nvSpPr>
        <p:spPr>
          <a:xfrm>
            <a:off x="958539" y="472350"/>
            <a:ext cx="1027492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ormAutofit/>
          </a:bodyPr>
          <a:lstStyle>
            <a:lvl1pPr defTabSz="914400">
              <a:lnSpc>
                <a:spcPct val="90000"/>
              </a:lnSpc>
              <a:defRPr sz="3600">
                <a:solidFill>
                  <a:srgbClr val="FFFFFF"/>
                </a:solidFill>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Calibri"/>
                <a:cs typeface="Calibri"/>
                <a:sym typeface="Calibri"/>
              </a:rPr>
              <a:t>Build a platform for analytics at scale….</a:t>
            </a:r>
            <a:endParaRPr kumimoji="0" sz="3600" b="0" i="0" u="none" strike="noStrike" kern="0" cap="none" spc="0" normalizeH="0" baseline="0" noProof="0" dirty="0">
              <a:ln>
                <a:noFill/>
              </a:ln>
              <a:solidFill>
                <a:srgbClr val="FFFFFF"/>
              </a:solidFill>
              <a:effectLst/>
              <a:uLnTx/>
              <a:uFillTx/>
              <a:latin typeface="Calibri"/>
              <a:cs typeface="Calibri"/>
              <a:sym typeface="Calibri"/>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white bar"/>
          <p:cNvSpPr/>
          <p:nvPr/>
        </p:nvSpPr>
        <p:spPr>
          <a:xfrm>
            <a:off x="946405" y="-2"/>
            <a:ext cx="1799697" cy="151848"/>
          </a:xfrm>
          <a:prstGeom prst="rect">
            <a:avLst/>
          </a:prstGeom>
          <a:solidFill>
            <a:srgbClr val="FFFFFF"/>
          </a:solidFill>
          <a:ln w="12700">
            <a:miter lim="400000"/>
          </a:ln>
        </p:spPr>
        <p:txBody>
          <a:bodyPr lIns="45718" tIns="45718" rIns="45718" bIns="45718" anchor="ctr"/>
          <a:lstStyle/>
          <a:p>
            <a:pPr marL="0" marR="0" lvl="0" indent="0" algn="ctr" defTabSz="914377"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35" name="Rectangle 3"/>
          <p:cNvSpPr/>
          <p:nvPr/>
        </p:nvSpPr>
        <p:spPr>
          <a:xfrm>
            <a:off x="9297479" y="3856111"/>
            <a:ext cx="1878228" cy="369334"/>
          </a:xfrm>
          <a:prstGeom prst="rect">
            <a:avLst/>
          </a:prstGeom>
          <a:solidFill>
            <a:schemeClr val="accent1"/>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36" name="Rectangle 30"/>
          <p:cNvSpPr/>
          <p:nvPr/>
        </p:nvSpPr>
        <p:spPr>
          <a:xfrm>
            <a:off x="7234342" y="3856111"/>
            <a:ext cx="1878229" cy="369334"/>
          </a:xfrm>
          <a:prstGeom prst="rect">
            <a:avLst/>
          </a:prstGeom>
          <a:solidFill>
            <a:schemeClr val="accent1"/>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37" name="Rectangle 31"/>
          <p:cNvSpPr/>
          <p:nvPr/>
        </p:nvSpPr>
        <p:spPr>
          <a:xfrm>
            <a:off x="5171206" y="3856111"/>
            <a:ext cx="1878230" cy="369334"/>
          </a:xfrm>
          <a:prstGeom prst="rect">
            <a:avLst/>
          </a:prstGeom>
          <a:solidFill>
            <a:schemeClr val="accent1"/>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38" name="Rectangle 32"/>
          <p:cNvSpPr/>
          <p:nvPr/>
        </p:nvSpPr>
        <p:spPr>
          <a:xfrm>
            <a:off x="3108073" y="3856111"/>
            <a:ext cx="1878229" cy="369334"/>
          </a:xfrm>
          <a:prstGeom prst="rect">
            <a:avLst/>
          </a:prstGeom>
          <a:solidFill>
            <a:schemeClr val="accent1"/>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39" name="Rectangle 33"/>
          <p:cNvSpPr/>
          <p:nvPr/>
        </p:nvSpPr>
        <p:spPr>
          <a:xfrm>
            <a:off x="1044936" y="3856111"/>
            <a:ext cx="1878229" cy="369334"/>
          </a:xfrm>
          <a:prstGeom prst="rect">
            <a:avLst/>
          </a:prstGeom>
          <a:solidFill>
            <a:schemeClr val="accent1"/>
          </a:solidFill>
          <a:ln w="12700">
            <a:miter lim="400000"/>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FFFFFF"/>
                </a:solidFill>
              </a:defRPr>
            </a:pPr>
            <a:endParaRPr kumimoji="0" sz="1800" b="0" i="0" u="none" strike="noStrike" kern="0" cap="none" spc="0" normalizeH="0" baseline="0" noProof="0">
              <a:ln>
                <a:noFill/>
              </a:ln>
              <a:solidFill>
                <a:srgbClr val="FFFFFF"/>
              </a:solidFill>
              <a:effectLst/>
              <a:uLnTx/>
              <a:uFillTx/>
              <a:latin typeface="Calibri"/>
              <a:cs typeface="Calibri"/>
              <a:sym typeface="Calibri"/>
            </a:endParaRPr>
          </a:p>
        </p:txBody>
      </p:sp>
      <p:sp>
        <p:nvSpPr>
          <p:cNvPr id="740" name="TextBox 55"/>
          <p:cNvSpPr txBox="1"/>
          <p:nvPr/>
        </p:nvSpPr>
        <p:spPr>
          <a:xfrm>
            <a:off x="1090657" y="3856112"/>
            <a:ext cx="1745256"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Calibri"/>
                <a:cs typeface="Calibri"/>
                <a:sym typeface="Calibri"/>
              </a:rPr>
              <a:t>Data Analysis</a:t>
            </a:r>
          </a:p>
        </p:txBody>
      </p:sp>
      <p:sp>
        <p:nvSpPr>
          <p:cNvPr id="741" name="TextBox 25"/>
          <p:cNvSpPr txBox="1"/>
          <p:nvPr/>
        </p:nvSpPr>
        <p:spPr>
          <a:xfrm>
            <a:off x="3208521" y="3856112"/>
            <a:ext cx="1677327"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lgn="ctr" defTabSz="914400">
              <a:defRPr>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Calibri"/>
                <a:cs typeface="Calibri"/>
                <a:sym typeface="Calibri"/>
              </a:rPr>
              <a:t>Data Preparation</a:t>
            </a:r>
          </a:p>
        </p:txBody>
      </p:sp>
      <p:sp>
        <p:nvSpPr>
          <p:cNvPr id="742" name="TextBox 26"/>
          <p:cNvSpPr txBox="1"/>
          <p:nvPr/>
        </p:nvSpPr>
        <p:spPr>
          <a:xfrm>
            <a:off x="5225755" y="3856112"/>
            <a:ext cx="1757233"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Calibri"/>
                <a:cs typeface="Calibri"/>
                <a:sym typeface="Calibri"/>
              </a:rPr>
              <a:t>Modeling</a:t>
            </a:r>
          </a:p>
        </p:txBody>
      </p:sp>
      <p:sp>
        <p:nvSpPr>
          <p:cNvPr id="743" name="TextBox 27"/>
          <p:cNvSpPr txBox="1"/>
          <p:nvPr/>
        </p:nvSpPr>
        <p:spPr>
          <a:xfrm>
            <a:off x="7306553" y="3856112"/>
            <a:ext cx="1760298"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Calibri"/>
                <a:cs typeface="Calibri"/>
                <a:sym typeface="Calibri"/>
              </a:rPr>
              <a:t>Evaluation</a:t>
            </a:r>
          </a:p>
        </p:txBody>
      </p:sp>
      <p:sp>
        <p:nvSpPr>
          <p:cNvPr id="744" name="TextBox 28"/>
          <p:cNvSpPr txBox="1"/>
          <p:nvPr/>
        </p:nvSpPr>
        <p:spPr>
          <a:xfrm>
            <a:off x="9343197" y="3856112"/>
            <a:ext cx="1786789"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defRPr>
                <a:solidFill>
                  <a:srgbClr val="FFFFFF"/>
                </a:solidFil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Calibri"/>
                <a:cs typeface="Calibri"/>
                <a:sym typeface="Calibri"/>
              </a:rPr>
              <a:t>Deployment</a:t>
            </a:r>
          </a:p>
        </p:txBody>
      </p:sp>
      <p:sp>
        <p:nvSpPr>
          <p:cNvPr id="745" name="TextBox 34"/>
          <p:cNvSpPr txBox="1"/>
          <p:nvPr/>
        </p:nvSpPr>
        <p:spPr>
          <a:xfrm>
            <a:off x="1016496" y="4355647"/>
            <a:ext cx="1918255" cy="202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Statistical Summary</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Time Series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Sessionize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Pattern Matching</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Date/Time Algebra</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Window Partition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Sequences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dirty="0">
                <a:ln>
                  <a:noFill/>
                </a:ln>
                <a:solidFill>
                  <a:srgbClr val="FFFFFF"/>
                </a:solidFill>
                <a:effectLst/>
                <a:uLnTx/>
                <a:uFillTx/>
                <a:latin typeface="Calibri"/>
                <a:cs typeface="Calibri"/>
                <a:sym typeface="Calibri"/>
              </a:rPr>
              <a:t>•  And more…</a:t>
            </a:r>
          </a:p>
        </p:txBody>
      </p:sp>
      <p:sp>
        <p:nvSpPr>
          <p:cNvPr id="746" name="TextBox 35"/>
          <p:cNvSpPr txBox="1"/>
          <p:nvPr/>
        </p:nvSpPr>
        <p:spPr>
          <a:xfrm>
            <a:off x="3058968" y="4355647"/>
            <a:ext cx="1724282" cy="202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Outlier Detection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Normalization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Imbalanced Data</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Processing</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Sampling</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Missing Value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Imputation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And More…</a:t>
            </a:r>
          </a:p>
        </p:txBody>
      </p:sp>
      <p:sp>
        <p:nvSpPr>
          <p:cNvPr id="747" name="TextBox 36"/>
          <p:cNvSpPr txBox="1"/>
          <p:nvPr/>
        </p:nvSpPr>
        <p:spPr>
          <a:xfrm>
            <a:off x="5126842" y="4355647"/>
            <a:ext cx="1848107" cy="202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SVM</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Random Forests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Logistic Regression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Linear Regression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Ridge Regression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Naïve Bayes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Cross Validation</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And More…</a:t>
            </a:r>
          </a:p>
        </p:txBody>
      </p:sp>
      <p:sp>
        <p:nvSpPr>
          <p:cNvPr id="748" name="TextBox 37"/>
          <p:cNvSpPr txBox="1"/>
          <p:nvPr/>
        </p:nvSpPr>
        <p:spPr>
          <a:xfrm>
            <a:off x="7174934" y="4355644"/>
            <a:ext cx="1726961" cy="202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Model-level Stats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ROC Tables</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Error Rate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Lift Table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Confusion Matrix</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R-Squared</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MSE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And More…</a:t>
            </a:r>
          </a:p>
        </p:txBody>
      </p:sp>
      <p:sp>
        <p:nvSpPr>
          <p:cNvPr id="749" name="TextBox 38"/>
          <p:cNvSpPr txBox="1"/>
          <p:nvPr/>
        </p:nvSpPr>
        <p:spPr>
          <a:xfrm>
            <a:off x="9254529" y="4355644"/>
            <a:ext cx="1919743" cy="2021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Deploy Anywhere </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In Database Scoring</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Massively Parallel</a:t>
            </a:r>
            <a:br>
              <a:rPr kumimoji="0" sz="1600" b="0" i="0" u="none" strike="noStrike" kern="0" cap="none" spc="0" normalizeH="0" baseline="0" noProof="0">
                <a:ln>
                  <a:noFill/>
                </a:ln>
                <a:solidFill>
                  <a:srgbClr val="FFFFFF"/>
                </a:solidFill>
                <a:effectLst/>
                <a:uLnTx/>
                <a:uFillTx/>
                <a:latin typeface="Calibri"/>
                <a:cs typeface="Calibri"/>
                <a:sym typeface="Calibri"/>
              </a:rPr>
            </a:br>
            <a:r>
              <a:rPr kumimoji="0" sz="1600" b="0" i="0" u="none" strike="noStrike" kern="0" cap="none" spc="0" normalizeH="0" baseline="0" noProof="0">
                <a:ln>
                  <a:noFill/>
                </a:ln>
                <a:solidFill>
                  <a:srgbClr val="FFFFFF"/>
                </a:solidFill>
                <a:effectLst/>
                <a:uLnTx/>
                <a:uFillTx/>
                <a:latin typeface="Calibri"/>
                <a:cs typeface="Calibri"/>
                <a:sym typeface="Calibri"/>
              </a:rPr>
              <a:t>    Processing</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Speed</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Scale</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Security</a:t>
            </a:r>
          </a:p>
          <a:p>
            <a:pPr marL="0" marR="0" lvl="0" indent="0" algn="l" defTabSz="914400" rtl="0" eaLnBrk="1" fontAlgn="auto" latinLnBrk="0" hangingPunct="0">
              <a:lnSpc>
                <a:spcPct val="100000"/>
              </a:lnSpc>
              <a:spcBef>
                <a:spcPts val="0"/>
              </a:spcBef>
              <a:spcAft>
                <a:spcPts val="0"/>
              </a:spcAft>
              <a:buClrTx/>
              <a:buSzTx/>
              <a:buFontTx/>
              <a:buNone/>
              <a:tabLst/>
              <a:defRPr sz="1600">
                <a:solidFill>
                  <a:srgbClr val="FFFFFF"/>
                </a:solidFill>
              </a:defRPr>
            </a:pPr>
            <a:r>
              <a:rPr kumimoji="0" sz="1600" b="0" i="0" u="none" strike="noStrike" kern="0" cap="none" spc="0" normalizeH="0" baseline="0" noProof="0">
                <a:ln>
                  <a:noFill/>
                </a:ln>
                <a:solidFill>
                  <a:srgbClr val="FFFFFF"/>
                </a:solidFill>
                <a:effectLst/>
                <a:uLnTx/>
                <a:uFillTx/>
                <a:latin typeface="Calibri"/>
                <a:cs typeface="Calibri"/>
                <a:sym typeface="Calibri"/>
              </a:rPr>
              <a:t>• And More…</a:t>
            </a:r>
          </a:p>
        </p:txBody>
      </p:sp>
      <p:sp>
        <p:nvSpPr>
          <p:cNvPr id="756" name="Left Brace 67"/>
          <p:cNvSpPr/>
          <p:nvPr/>
        </p:nvSpPr>
        <p:spPr>
          <a:xfrm rot="5400000">
            <a:off x="5848115" y="-1805116"/>
            <a:ext cx="561674" cy="107998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58"/>
                  <a:pt x="10800" y="21506"/>
                </a:cubicBezTo>
                <a:lnTo>
                  <a:pt x="10800" y="10893"/>
                </a:lnTo>
                <a:cubicBezTo>
                  <a:pt x="10800" y="10841"/>
                  <a:pt x="5965" y="10799"/>
                  <a:pt x="0" y="10799"/>
                </a:cubicBezTo>
                <a:cubicBezTo>
                  <a:pt x="5965" y="10799"/>
                  <a:pt x="10800" y="10757"/>
                  <a:pt x="10800" y="10706"/>
                </a:cubicBezTo>
                <a:lnTo>
                  <a:pt x="10800" y="94"/>
                </a:lnTo>
                <a:cubicBezTo>
                  <a:pt x="10800" y="42"/>
                  <a:pt x="15635" y="0"/>
                  <a:pt x="21600" y="0"/>
                </a:cubicBezTo>
              </a:path>
            </a:pathLst>
          </a:custGeom>
          <a:ln w="22225">
            <a:solidFill>
              <a:srgbClr val="FFFFFF"/>
            </a:solidFill>
            <a:miter/>
          </a:ln>
        </p:spPr>
        <p:txBody>
          <a:bodyPr lIns="45718" tIns="45718" rIns="45718" bIns="45718" anchor="ctr"/>
          <a:lstStyle/>
          <a:p>
            <a:pPr marL="0" marR="0" lvl="0" indent="0" algn="ctr" defTabSz="914400" rtl="0" eaLnBrk="1" fontAlgn="auto" latinLnBrk="0" hangingPunct="0">
              <a:lnSpc>
                <a:spcPct val="100000"/>
              </a:lnSpc>
              <a:spcBef>
                <a:spcPts val="0"/>
              </a:spcBef>
              <a:spcAft>
                <a:spcPts val="0"/>
              </a:spcAft>
              <a:buClrTx/>
              <a:buSzTx/>
              <a:buFontTx/>
              <a:buNone/>
              <a:tabLst/>
              <a:defRPr>
                <a:solidFill>
                  <a:srgbClr val="212E35"/>
                </a:solidFill>
              </a:defRPr>
            </a:pPr>
            <a:endParaRPr kumimoji="0" sz="1800" b="0" i="0" u="none" strike="noStrike" kern="0" cap="none" spc="0" normalizeH="0" baseline="0" noProof="0">
              <a:ln>
                <a:noFill/>
              </a:ln>
              <a:solidFill>
                <a:srgbClr val="212E35"/>
              </a:solidFill>
              <a:effectLst/>
              <a:uLnTx/>
              <a:uFillTx/>
              <a:latin typeface="Calibri"/>
              <a:cs typeface="Calibri"/>
              <a:sym typeface="Calibri"/>
            </a:endParaRPr>
          </a:p>
        </p:txBody>
      </p:sp>
      <p:pic>
        <p:nvPicPr>
          <p:cNvPr id="2052" name="Picture 4" descr="Image result for artificial intelligence to deep learning image">
            <a:extLst>
              <a:ext uri="{FF2B5EF4-FFF2-40B4-BE49-F238E27FC236}">
                <a16:creationId xmlns:a16="http://schemas.microsoft.com/office/drawing/2014/main" id="{AF37A6D1-3BB6-42EC-86EA-92FC4DCBB6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9206" y="151846"/>
            <a:ext cx="4239491" cy="30185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CE2680-B4D8-493B-9272-C097117B29E7}"/>
              </a:ext>
            </a:extLst>
          </p:cNvPr>
          <p:cNvSpPr/>
          <p:nvPr/>
        </p:nvSpPr>
        <p:spPr>
          <a:xfrm>
            <a:off x="142442" y="1220451"/>
            <a:ext cx="3310522" cy="341632"/>
          </a:xfrm>
          <a:prstGeom prst="rect">
            <a:avLst/>
          </a:prstGeom>
        </p:spPr>
        <p:txBody>
          <a:bodyPr wrap="none">
            <a:spAutoFit/>
          </a:bodyPr>
          <a:lstStyle/>
          <a:p>
            <a:pPr lvl="0" hangingPunct="0">
              <a:lnSpc>
                <a:spcPct val="90000"/>
              </a:lnSpc>
              <a:defRPr/>
            </a:pPr>
            <a:r>
              <a:rPr lang="en-US" kern="0" dirty="0">
                <a:solidFill>
                  <a:srgbClr val="FFFFFF"/>
                </a:solidFill>
                <a:sym typeface="Calibri"/>
              </a:rPr>
              <a:t>….robust computational platform</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884426"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and Final Set</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15526242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Micro Focus Theme v5">
  <a:themeElements>
    <a:clrScheme name="Micro Focus Theme v5">
      <a:dk1>
        <a:srgbClr val="000000"/>
      </a:dk1>
      <a:lt1>
        <a:srgbClr val="FFFFFF"/>
      </a:lt1>
      <a:dk2>
        <a:srgbClr val="A7A7A7"/>
      </a:dk2>
      <a:lt2>
        <a:srgbClr val="535353"/>
      </a:lt2>
      <a:accent1>
        <a:srgbClr val="0079EF"/>
      </a:accent1>
      <a:accent2>
        <a:srgbClr val="231CA5"/>
      </a:accent2>
      <a:accent3>
        <a:srgbClr val="7424AD"/>
      </a:accent3>
      <a:accent4>
        <a:srgbClr val="C6179D"/>
      </a:accent4>
      <a:accent5>
        <a:srgbClr val="29CEFE"/>
      </a:accent5>
      <a:accent6>
        <a:srgbClr val="2FD6C3"/>
      </a:accent6>
      <a:hlink>
        <a:srgbClr val="0000FF"/>
      </a:hlink>
      <a:folHlink>
        <a:srgbClr val="FF00FF"/>
      </a:folHlink>
    </a:clrScheme>
    <a:fontScheme name="Micro Focus Theme v5">
      <a:majorFont>
        <a:latin typeface="Helvetica"/>
        <a:ea typeface="Helvetica"/>
        <a:cs typeface="Helvetica"/>
      </a:majorFont>
      <a:minorFont>
        <a:latin typeface="Calibri"/>
        <a:ea typeface="Calibri"/>
        <a:cs typeface="Calibri"/>
      </a:minorFont>
    </a:fontScheme>
    <a:fmtScheme name="Micro Focus Theme v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normAutofit/>
      </a:bodyPr>
      <a:lstStyle>
        <a:defPPr marL="0" marR="0" indent="0" algn="l" defTabSz="91437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terms/"/>
    <ds:schemaRef ds:uri="71af3243-3dd4-4a8d-8c0d-dd76da1f02a5"/>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16c05727-aa75-4e4a-9b5f-8a80a1165891"/>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tf34076243</Template>
  <TotalTime>0</TotalTime>
  <Words>2532</Words>
  <Application>Microsoft Office PowerPoint</Application>
  <PresentationFormat>Widescreen</PresentationFormat>
  <Paragraphs>351</Paragraphs>
  <Slides>34</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Arial</vt:lpstr>
      <vt:lpstr>Calibri</vt:lpstr>
      <vt:lpstr>Calibri Light</vt:lpstr>
      <vt:lpstr>Corbel</vt:lpstr>
      <vt:lpstr>Helvetica</vt:lpstr>
      <vt:lpstr>Merriweather</vt:lpstr>
      <vt:lpstr>Wingdings</vt:lpstr>
      <vt:lpstr>Office Theme</vt:lpstr>
      <vt:lpstr>Micro Focus Theme v5</vt:lpstr>
      <vt:lpstr>Quantum  CAPITAL LLC</vt:lpstr>
      <vt:lpstr>PowerPoint Presentation</vt:lpstr>
      <vt:lpstr>PowerPoint Presentation</vt:lpstr>
      <vt:lpstr>Slide 7</vt:lpstr>
      <vt:lpstr>KEY characteristics of our strategy.</vt:lpstr>
      <vt:lpstr>PowerPoint Presentation</vt:lpstr>
      <vt:lpstr>PowerPoint Presentation</vt:lpstr>
      <vt:lpstr>PowerPoint Presentation</vt:lpstr>
      <vt:lpstr>PowerPoint Presentation</vt:lpstr>
      <vt:lpstr>Forming a Continuous Futures Contract</vt:lpstr>
      <vt:lpstr>Forming a Continuous futures contract(Continued)</vt:lpstr>
      <vt:lpstr>Forming a Continuous futures contract(Continued)</vt:lpstr>
      <vt:lpstr>Department of energy weekly report data</vt:lpstr>
      <vt:lpstr>C# Application DEMO</vt:lpstr>
      <vt:lpstr>PowerPoint Presentation</vt:lpstr>
      <vt:lpstr>PowerPoint Presentation</vt:lpstr>
      <vt:lpstr>Initial Visual of the Data set</vt:lpstr>
      <vt:lpstr>Linear Regression Model Summary</vt:lpstr>
      <vt:lpstr>Deep Learning Discussion</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team</vt:lpstr>
      <vt:lpstr>Solution Overview</vt:lpstr>
      <vt:lpstr>strategy Summary performance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2019-10-17T17:00:35Z</dcterms:created>
  <dcterms:modified xsi:type="dcterms:W3CDTF">2019-11-26T01:07:05Z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